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097428-DC3F-16DD-8420-0BDA3DE5EE5C}" name="David Rosenstock" initials="DR" userId="S::drosenstock@microsoft.com::251b5477-fe8f-4a38-8929-3662c69330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9C0FF-0616-974F-A982-73CCF8E8A65D}" v="1" dt="2023-11-29T11:38:15.169"/>
    <p1510:client id="{2D155B2A-46B9-DDA8-7CEC-242AA8D272DF}" v="5" dt="2023-11-28T23:01:11.8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4648"/>
  </p:normalViewPr>
  <p:slideViewPr>
    <p:cSldViewPr>
      <p:cViewPr varScale="1">
        <p:scale>
          <a:sx n="78" d="100"/>
          <a:sy n="78" d="100"/>
        </p:scale>
        <p:origin x="97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Van Staden" userId="23913532-f561-4965-b673-c320b26cbe22" providerId="ADAL" clId="{0C69C0FF-0616-974F-A982-73CCF8E8A65D}"/>
    <pc:docChg chg="custSel delSld modSld">
      <pc:chgData name="Mark Van Staden" userId="23913532-f561-4965-b673-c320b26cbe22" providerId="ADAL" clId="{0C69C0FF-0616-974F-A982-73CCF8E8A65D}" dt="2023-11-29T13:13:30.350" v="92" actId="2696"/>
      <pc:docMkLst>
        <pc:docMk/>
      </pc:docMkLst>
      <pc:sldChg chg="modSp mod delCm modCm">
        <pc:chgData name="Mark Van Staden" userId="23913532-f561-4965-b673-c320b26cbe22" providerId="ADAL" clId="{0C69C0FF-0616-974F-A982-73CCF8E8A65D}" dt="2023-11-29T11:35:38.683" v="71"/>
        <pc:sldMkLst>
          <pc:docMk/>
          <pc:sldMk cId="0" sldId="257"/>
        </pc:sldMkLst>
        <pc:spChg chg="mod">
          <ac:chgData name="Mark Van Staden" userId="23913532-f561-4965-b673-c320b26cbe22" providerId="ADAL" clId="{0C69C0FF-0616-974F-A982-73CCF8E8A65D}" dt="2023-11-29T11:33:50.415" v="70" actId="20577"/>
          <ac:spMkLst>
            <pc:docMk/>
            <pc:sldMk cId="0" sldId="257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rk Van Staden" userId="23913532-f561-4965-b673-c320b26cbe22" providerId="ADAL" clId="{0C69C0FF-0616-974F-A982-73CCF8E8A65D}" dt="2023-11-29T11:35:38.683" v="71"/>
              <pc2:cmMkLst xmlns:pc2="http://schemas.microsoft.com/office/powerpoint/2019/9/main/command">
                <pc:docMk/>
                <pc:sldMk cId="0" sldId="257"/>
                <pc2:cmMk id="{FE6CE2FC-FDEF-4B6E-872C-489A22ED80FB}"/>
              </pc2:cmMkLst>
            </pc226:cmChg>
          </p:ext>
        </pc:extLst>
      </pc:sldChg>
      <pc:sldChg chg="modSp mod delCm modCm">
        <pc:chgData name="Mark Van Staden" userId="23913532-f561-4965-b673-c320b26cbe22" providerId="ADAL" clId="{0C69C0FF-0616-974F-A982-73CCF8E8A65D}" dt="2023-11-29T11:37:56.833" v="82" actId="14100"/>
        <pc:sldMkLst>
          <pc:docMk/>
          <pc:sldMk cId="0" sldId="259"/>
        </pc:sldMkLst>
        <pc:spChg chg="mod">
          <ac:chgData name="Mark Van Staden" userId="23913532-f561-4965-b673-c320b26cbe22" providerId="ADAL" clId="{0C69C0FF-0616-974F-A982-73CCF8E8A65D}" dt="2023-11-29T11:37:56.833" v="82" actId="14100"/>
          <ac:spMkLst>
            <pc:docMk/>
            <pc:sldMk cId="0" sldId="259"/>
            <ac:spMk id="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rk Van Staden" userId="23913532-f561-4965-b673-c320b26cbe22" providerId="ADAL" clId="{0C69C0FF-0616-974F-A982-73CCF8E8A65D}" dt="2023-11-29T11:37:01.616" v="75"/>
              <pc2:cmMkLst xmlns:pc2="http://schemas.microsoft.com/office/powerpoint/2019/9/main/command">
                <pc:docMk/>
                <pc:sldMk cId="0" sldId="259"/>
                <pc2:cmMk id="{E47A9017-2812-4323-BF3F-0E1DC300F095}"/>
              </pc2:cmMkLst>
            </pc226:cmChg>
          </p:ext>
        </pc:extLst>
      </pc:sldChg>
      <pc:sldChg chg="addSp delSp modSp mod delCm modCm">
        <pc:chgData name="Mark Van Staden" userId="23913532-f561-4965-b673-c320b26cbe22" providerId="ADAL" clId="{0C69C0FF-0616-974F-A982-73CCF8E8A65D}" dt="2023-11-29T11:40:19.878" v="87"/>
        <pc:sldMkLst>
          <pc:docMk/>
          <pc:sldMk cId="0" sldId="260"/>
        </pc:sldMkLst>
        <pc:spChg chg="del">
          <ac:chgData name="Mark Van Staden" userId="23913532-f561-4965-b673-c320b26cbe22" providerId="ADAL" clId="{0C69C0FF-0616-974F-A982-73CCF8E8A65D}" dt="2023-11-29T11:38:11.158" v="83" actId="478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Mark Van Staden" userId="23913532-f561-4965-b673-c320b26cbe22" providerId="ADAL" clId="{0C69C0FF-0616-974F-A982-73CCF8E8A65D}" dt="2023-11-29T11:38:14.247" v="85" actId="478"/>
          <ac:spMkLst>
            <pc:docMk/>
            <pc:sldMk cId="0" sldId="260"/>
            <ac:spMk id="19" creationId="{462F8CEE-27C7-A59E-67A7-737AA63DFBE1}"/>
          </ac:spMkLst>
        </pc:spChg>
        <pc:spChg chg="add mod">
          <ac:chgData name="Mark Van Staden" userId="23913532-f561-4965-b673-c320b26cbe22" providerId="ADAL" clId="{0C69C0FF-0616-974F-A982-73CCF8E8A65D}" dt="2023-11-29T11:38:15.169" v="86"/>
          <ac:spMkLst>
            <pc:docMk/>
            <pc:sldMk cId="0" sldId="260"/>
            <ac:spMk id="20" creationId="{2791C803-F115-98AA-D363-DE505B3DF4C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rk Van Staden" userId="23913532-f561-4965-b673-c320b26cbe22" providerId="ADAL" clId="{0C69C0FF-0616-974F-A982-73CCF8E8A65D}" dt="2023-11-29T11:40:19.878" v="87"/>
              <pc2:cmMkLst xmlns:pc2="http://schemas.microsoft.com/office/powerpoint/2019/9/main/command">
                <pc:docMk/>
                <pc:sldMk cId="0" sldId="260"/>
                <pc2:cmMk id="{5C89C893-7B78-478B-9128-7BF456EC6F43}"/>
              </pc2:cmMkLst>
            </pc226:cmChg>
          </p:ext>
        </pc:extLst>
      </pc:sldChg>
      <pc:sldChg chg="del">
        <pc:chgData name="Mark Van Staden" userId="23913532-f561-4965-b673-c320b26cbe22" providerId="ADAL" clId="{0C69C0FF-0616-974F-A982-73CCF8E8A65D}" dt="2023-11-29T13:13:30.350" v="92" actId="2696"/>
        <pc:sldMkLst>
          <pc:docMk/>
          <pc:sldMk cId="0" sldId="261"/>
        </pc:sldMkLst>
      </pc:sldChg>
      <pc:sldChg chg="del">
        <pc:chgData name="Mark Van Staden" userId="23913532-f561-4965-b673-c320b26cbe22" providerId="ADAL" clId="{0C69C0FF-0616-974F-A982-73CCF8E8A65D}" dt="2023-11-29T13:11:26.269" v="91" actId="2696"/>
        <pc:sldMkLst>
          <pc:docMk/>
          <pc:sldMk cId="0" sldId="262"/>
        </pc:sldMkLst>
      </pc:sldChg>
      <pc:sldChg chg="modSp mod delCm modCm">
        <pc:chgData name="Mark Van Staden" userId="23913532-f561-4965-b673-c320b26cbe22" providerId="ADAL" clId="{0C69C0FF-0616-974F-A982-73CCF8E8A65D}" dt="2023-11-29T11:40:49.757" v="90"/>
        <pc:sldMkLst>
          <pc:docMk/>
          <pc:sldMk cId="0" sldId="263"/>
        </pc:sldMkLst>
        <pc:spChg chg="mod">
          <ac:chgData name="Mark Van Staden" userId="23913532-f561-4965-b673-c320b26cbe22" providerId="ADAL" clId="{0C69C0FF-0616-974F-A982-73CCF8E8A65D}" dt="2023-11-29T11:40:45.706" v="89" actId="2711"/>
          <ac:spMkLst>
            <pc:docMk/>
            <pc:sldMk cId="0" sldId="263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rk Van Staden" userId="23913532-f561-4965-b673-c320b26cbe22" providerId="ADAL" clId="{0C69C0FF-0616-974F-A982-73CCF8E8A65D}" dt="2023-11-29T11:40:49.757" v="90"/>
              <pc2:cmMkLst xmlns:pc2="http://schemas.microsoft.com/office/powerpoint/2019/9/main/command">
                <pc:docMk/>
                <pc:sldMk cId="0" sldId="263"/>
                <pc2:cmMk id="{D8EAC00F-2115-47EE-A0E4-41F2B5E8CBA6}"/>
              </pc2:cmMkLst>
            </pc226:cmChg>
          </p:ext>
        </pc:extLst>
      </pc:sldChg>
    </pc:docChg>
  </pc:docChgLst>
  <pc:docChgLst>
    <pc:chgData name="David Rosenstock" userId="S::drosenstock@microsoft.com::251b5477-fe8f-4a38-8929-3662c69330c8" providerId="AD" clId="Web-{2D155B2A-46B9-DDA8-7CEC-242AA8D272DF}"/>
    <pc:docChg chg="mod">
      <pc:chgData name="David Rosenstock" userId="S::drosenstock@microsoft.com::251b5477-fe8f-4a38-8929-3662c69330c8" providerId="AD" clId="Web-{2D155B2A-46B9-DDA8-7CEC-242AA8D272DF}" dt="2023-11-28T23:01:11.855" v="4"/>
      <pc:docMkLst>
        <pc:docMk/>
      </pc:docMkLst>
      <pc:sldChg chg="addCm">
        <pc:chgData name="David Rosenstock" userId="S::drosenstock@microsoft.com::251b5477-fe8f-4a38-8929-3662c69330c8" providerId="AD" clId="Web-{2D155B2A-46B9-DDA8-7CEC-242AA8D272DF}" dt="2023-11-28T22:53:04.591" v="1"/>
        <pc:sldMkLst>
          <pc:docMk/>
          <pc:sldMk cId="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Rosenstock" userId="S::drosenstock@microsoft.com::251b5477-fe8f-4a38-8929-3662c69330c8" providerId="AD" clId="Web-{2D155B2A-46B9-DDA8-7CEC-242AA8D272DF}" dt="2023-11-28T22:53:04.591" v="1"/>
              <pc2:cmMkLst xmlns:pc2="http://schemas.microsoft.com/office/powerpoint/2019/9/main/command">
                <pc:docMk/>
                <pc:sldMk cId="0" sldId="257"/>
                <pc2:cmMk id="{FE6CE2FC-FDEF-4B6E-872C-489A22ED80FB}"/>
              </pc2:cmMkLst>
            </pc226:cmChg>
          </p:ext>
        </pc:extLst>
      </pc:sldChg>
      <pc:sldChg chg="addCm">
        <pc:chgData name="David Rosenstock" userId="S::drosenstock@microsoft.com::251b5477-fe8f-4a38-8929-3662c69330c8" providerId="AD" clId="Web-{2D155B2A-46B9-DDA8-7CEC-242AA8D272DF}" dt="2023-11-28T22:59:34.208" v="2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Rosenstock" userId="S::drosenstock@microsoft.com::251b5477-fe8f-4a38-8929-3662c69330c8" providerId="AD" clId="Web-{2D155B2A-46B9-DDA8-7CEC-242AA8D272DF}" dt="2023-11-28T22:59:34.208" v="2"/>
              <pc2:cmMkLst xmlns:pc2="http://schemas.microsoft.com/office/powerpoint/2019/9/main/command">
                <pc:docMk/>
                <pc:sldMk cId="0" sldId="259"/>
                <pc2:cmMk id="{E47A9017-2812-4323-BF3F-0E1DC300F095}"/>
              </pc2:cmMkLst>
            </pc226:cmChg>
          </p:ext>
        </pc:extLst>
      </pc:sldChg>
      <pc:sldChg chg="addCm">
        <pc:chgData name="David Rosenstock" userId="S::drosenstock@microsoft.com::251b5477-fe8f-4a38-8929-3662c69330c8" providerId="AD" clId="Web-{2D155B2A-46B9-DDA8-7CEC-242AA8D272DF}" dt="2023-11-28T22:59:38.646" v="3"/>
        <pc:sldMkLst>
          <pc:docMk/>
          <pc:sldMk cId="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Rosenstock" userId="S::drosenstock@microsoft.com::251b5477-fe8f-4a38-8929-3662c69330c8" providerId="AD" clId="Web-{2D155B2A-46B9-DDA8-7CEC-242AA8D272DF}" dt="2023-11-28T22:59:38.646" v="3"/>
              <pc2:cmMkLst xmlns:pc2="http://schemas.microsoft.com/office/powerpoint/2019/9/main/command">
                <pc:docMk/>
                <pc:sldMk cId="0" sldId="260"/>
                <pc2:cmMk id="{5C89C893-7B78-478B-9128-7BF456EC6F43}"/>
              </pc2:cmMkLst>
            </pc226:cmChg>
          </p:ext>
        </pc:extLst>
      </pc:sldChg>
      <pc:sldChg chg="addCm">
        <pc:chgData name="David Rosenstock" userId="S::drosenstock@microsoft.com::251b5477-fe8f-4a38-8929-3662c69330c8" providerId="AD" clId="Web-{2D155B2A-46B9-DDA8-7CEC-242AA8D272DF}" dt="2023-11-28T23:01:11.855" v="4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vid Rosenstock" userId="S::drosenstock@microsoft.com::251b5477-fe8f-4a38-8929-3662c69330c8" providerId="AD" clId="Web-{2D155B2A-46B9-DDA8-7CEC-242AA8D272DF}" dt="2023-11-28T23:01:11.855" v="4"/>
              <pc2:cmMkLst xmlns:pc2="http://schemas.microsoft.com/office/powerpoint/2019/9/main/command">
                <pc:docMk/>
                <pc:sldMk cId="0" sldId="263"/>
                <pc2:cmMk id="{D8EAC00F-2115-47EE-A0E4-41F2B5E8CBA6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337106"/>
            <a:ext cx="4102100" cy="472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489718"/>
            <a:ext cx="713676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egoeUI-Semibold"/>
                <a:cs typeface="SegoeUI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800" y="1889258"/>
            <a:ext cx="5102860" cy="142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800" y="6534013"/>
            <a:ext cx="280034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28799" y="6534013"/>
            <a:ext cx="361314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13939" y="6534013"/>
            <a:ext cx="157479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prismware.co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571500"/>
            <a:ext cx="6096000" cy="6286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1960792"/>
            <a:ext cx="4599940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5430" algn="l"/>
              </a:tabLst>
            </a:pPr>
            <a:r>
              <a:rPr sz="3900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Power</a:t>
            </a:r>
            <a:r>
              <a:rPr sz="39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	</a:t>
            </a:r>
            <a:r>
              <a:rPr sz="3900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business </a:t>
            </a:r>
            <a:r>
              <a:rPr sz="39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decisions</a:t>
            </a:r>
            <a:r>
              <a:rPr sz="3900" spc="-3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39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in</a:t>
            </a:r>
            <a:r>
              <a:rPr sz="3900" spc="-2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3900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banking </a:t>
            </a:r>
            <a:r>
              <a:rPr sz="39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with</a:t>
            </a:r>
            <a:r>
              <a:rPr sz="3900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39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data</a:t>
            </a:r>
            <a:r>
              <a:rPr sz="3900" spc="-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3900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analytics</a:t>
            </a:r>
            <a:endParaRPr sz="3900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4200456"/>
            <a:ext cx="31172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078D4"/>
                </a:solidFill>
                <a:latin typeface="Segoe UI"/>
                <a:cs typeface="Segoe UI"/>
              </a:rPr>
              <a:t>Banking</a:t>
            </a:r>
            <a:r>
              <a:rPr sz="2300" spc="-2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300" dirty="0">
                <a:solidFill>
                  <a:srgbClr val="0078D4"/>
                </a:solidFill>
                <a:latin typeface="Segoe UI"/>
                <a:cs typeface="Segoe UI"/>
              </a:rPr>
              <a:t>solutions</a:t>
            </a:r>
            <a:r>
              <a:rPr sz="2300" spc="-20" dirty="0">
                <a:solidFill>
                  <a:srgbClr val="0078D4"/>
                </a:solidFill>
                <a:latin typeface="Segoe UI"/>
                <a:cs typeface="Segoe UI"/>
              </a:rPr>
              <a:t> that </a:t>
            </a:r>
            <a:r>
              <a:rPr sz="2300" dirty="0">
                <a:solidFill>
                  <a:srgbClr val="0078D4"/>
                </a:solidFill>
                <a:latin typeface="Segoe UI"/>
                <a:cs typeface="Segoe UI"/>
              </a:rPr>
              <a:t>translate</a:t>
            </a:r>
            <a:r>
              <a:rPr sz="2300" spc="-1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300" dirty="0">
                <a:solidFill>
                  <a:srgbClr val="0078D4"/>
                </a:solidFill>
                <a:latin typeface="Segoe UI"/>
                <a:cs typeface="Segoe UI"/>
              </a:rPr>
              <a:t>data</a:t>
            </a:r>
            <a:r>
              <a:rPr sz="2300" spc="-1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300" dirty="0">
                <a:solidFill>
                  <a:srgbClr val="0078D4"/>
                </a:solidFill>
                <a:latin typeface="Segoe UI"/>
                <a:cs typeface="Segoe UI"/>
              </a:rPr>
              <a:t>into</a:t>
            </a:r>
            <a:r>
              <a:rPr sz="2300" spc="-1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300" spc="-20" dirty="0">
                <a:solidFill>
                  <a:srgbClr val="0078D4"/>
                </a:solidFill>
                <a:latin typeface="Segoe UI"/>
                <a:cs typeface="Segoe UI"/>
              </a:rPr>
              <a:t>value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5482084"/>
            <a:ext cx="1625600" cy="385445"/>
          </a:xfrm>
          <a:custGeom>
            <a:avLst/>
            <a:gdLst/>
            <a:ahLst/>
            <a:cxnLst/>
            <a:rect l="l" t="t" r="r" b="b"/>
            <a:pathLst>
              <a:path w="1625600" h="385445">
                <a:moveTo>
                  <a:pt x="1625600" y="0"/>
                </a:moveTo>
                <a:lnTo>
                  <a:pt x="0" y="0"/>
                </a:lnTo>
                <a:lnTo>
                  <a:pt x="0" y="385317"/>
                </a:lnTo>
                <a:lnTo>
                  <a:pt x="1625600" y="385317"/>
                </a:lnTo>
                <a:lnTo>
                  <a:pt x="1625600" y="0"/>
                </a:lnTo>
                <a:close/>
              </a:path>
            </a:pathLst>
          </a:custGeom>
          <a:solidFill>
            <a:srgbClr val="007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500" y="5482084"/>
            <a:ext cx="1625600" cy="3854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480"/>
              </a:spcBef>
            </a:pPr>
            <a:r>
              <a:rPr sz="1650" b="1" dirty="0">
                <a:solidFill>
                  <a:srgbClr val="FFFFFF"/>
                </a:solidFill>
                <a:latin typeface="SegoeUI-Semibold"/>
                <a:cs typeface="SegoeUI-Semibold"/>
              </a:rPr>
              <a:t>Get</a:t>
            </a:r>
            <a:r>
              <a:rPr sz="1650" b="1" spc="-45" dirty="0">
                <a:solidFill>
                  <a:srgbClr val="FFFFFF"/>
                </a:solidFill>
                <a:latin typeface="SegoeUI-Semibold"/>
                <a:cs typeface="SegoeUI-Semibold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SegoeUI-Semibold"/>
                <a:cs typeface="SegoeUI-Semibold"/>
              </a:rPr>
              <a:t>started</a:t>
            </a:r>
            <a:endParaRPr sz="1650">
              <a:latin typeface="SegoeUI-Semibold"/>
              <a:cs typeface="SegoeUI-Semibold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841" y="5596728"/>
            <a:ext cx="119214" cy="158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B38D6-201F-C75B-32F8-13D123BB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508" y="686315"/>
            <a:ext cx="1200878" cy="255809"/>
          </a:xfrm>
          <a:prstGeom prst="rect">
            <a:avLst/>
          </a:prstGeom>
        </p:spPr>
      </p:pic>
      <p:sp>
        <p:nvSpPr>
          <p:cNvPr id="13" name="Action Button: Custom 12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7AF355CD-7783-982E-59D8-A9ACED40589E}"/>
              </a:ext>
            </a:extLst>
          </p:cNvPr>
          <p:cNvSpPr/>
          <p:nvPr/>
        </p:nvSpPr>
        <p:spPr>
          <a:xfrm>
            <a:off x="575172" y="5482084"/>
            <a:ext cx="1621928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red triangle with black lines&#10;&#10;Description automatically generated">
            <a:extLst>
              <a:ext uri="{FF2B5EF4-FFF2-40B4-BE49-F238E27FC236}">
                <a16:creationId xmlns:a16="http://schemas.microsoft.com/office/drawing/2014/main" id="{C465E56E-92E3-0430-926F-AA0DFED60D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800" y="434040"/>
            <a:ext cx="994618" cy="994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1500"/>
            <a:ext cx="12192000" cy="6286500"/>
            <a:chOff x="0" y="571500"/>
            <a:chExt cx="1219200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9095" y="571500"/>
              <a:ext cx="2972904" cy="60083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5449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Data</a:t>
            </a:r>
            <a:r>
              <a:rPr spc="-9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—</a:t>
            </a:r>
            <a:r>
              <a:rPr spc="-9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the</a:t>
            </a:r>
            <a:r>
              <a:rPr spc="-9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key</a:t>
            </a:r>
            <a:r>
              <a:rPr spc="-9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pc="-2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component</a:t>
            </a:r>
            <a:r>
              <a:rPr spc="-9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in</a:t>
            </a:r>
            <a:r>
              <a:rPr spc="-9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navigating</a:t>
            </a:r>
            <a:r>
              <a:rPr spc="-9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the</a:t>
            </a:r>
            <a:r>
              <a:rPr spc="-9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future</a:t>
            </a:r>
            <a:r>
              <a:rPr spc="-9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of</a:t>
            </a:r>
            <a:r>
              <a:rPr spc="-8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banking</a:t>
            </a:r>
          </a:p>
        </p:txBody>
      </p:sp>
      <p:sp>
        <p:nvSpPr>
          <p:cNvPr id="8" name="object 8"/>
          <p:cNvSpPr/>
          <p:nvPr/>
        </p:nvSpPr>
        <p:spPr>
          <a:xfrm>
            <a:off x="571500" y="1063365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38100">
            <a:solidFill>
              <a:srgbClr val="2A44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800" y="1279658"/>
            <a:ext cx="3900804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In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context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increased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competition,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changing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customer expectations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widespread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adoption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AI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among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their peers,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are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reaching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critical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turning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point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how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they reinvent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their </a:t>
            </a:r>
            <a:r>
              <a:rPr sz="1100" spc="-20" dirty="0">
                <a:latin typeface="Segoe UI"/>
                <a:cs typeface="Segoe UI"/>
              </a:rPr>
              <a:t>technological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infrastructure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10" dirty="0">
                <a:latin typeface="Segoe UI"/>
                <a:cs typeface="Segoe UI"/>
              </a:rPr>
              <a:t> success.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the</a:t>
            </a:r>
            <a:r>
              <a:rPr sz="1100" spc="50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path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transformation,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creating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value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remains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central lever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banks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trying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navigate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current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banking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trends.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For </a:t>
            </a:r>
            <a:r>
              <a:rPr sz="1100" spc="-10" dirty="0">
                <a:latin typeface="Segoe UI"/>
                <a:cs typeface="Segoe UI"/>
              </a:rPr>
              <a:t>financial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institutions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desire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generate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value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from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AI</a:t>
            </a:r>
            <a:endParaRPr sz="1100">
              <a:latin typeface="Segoe UI"/>
              <a:cs typeface="Segoe UI"/>
            </a:endParaRPr>
          </a:p>
          <a:p>
            <a:pPr marL="12700" marR="49530">
              <a:lnSpc>
                <a:spcPct val="106100"/>
              </a:lnSpc>
            </a:pP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platforms,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no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clear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sense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how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best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start,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the </a:t>
            </a:r>
            <a:r>
              <a:rPr sz="1100" spc="-10" dirty="0">
                <a:latin typeface="Segoe UI"/>
                <a:cs typeface="Segoe UI"/>
              </a:rPr>
              <a:t>right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partner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offer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guidance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which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initiatives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have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greatest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impact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operations,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what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yield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best </a:t>
            </a:r>
            <a:r>
              <a:rPr sz="1100" spc="-10" dirty="0">
                <a:latin typeface="Segoe UI"/>
                <a:cs typeface="Segoe UI"/>
              </a:rPr>
              <a:t>return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investment.</a:t>
            </a:r>
            <a:endParaRPr sz="1100">
              <a:latin typeface="Segoe UI"/>
              <a:cs typeface="Segoe UI"/>
            </a:endParaRPr>
          </a:p>
          <a:p>
            <a:pPr marL="12700" marR="5080" algn="just">
              <a:lnSpc>
                <a:spcPct val="106100"/>
              </a:lnSpc>
              <a:spcBef>
                <a:spcPts val="1195"/>
              </a:spcBef>
            </a:pPr>
            <a:r>
              <a:rPr sz="1100" dirty="0">
                <a:latin typeface="Segoe UI"/>
                <a:cs typeface="Segoe UI"/>
              </a:rPr>
              <a:t>This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e‑book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outlines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how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bridge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gap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between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the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challenge,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future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which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they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receive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rich,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real‑time insight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their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customers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business.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3799" y="6534013"/>
            <a:ext cx="283210" cy="19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20" dirty="0">
                <a:solidFill>
                  <a:srgbClr val="FFFFFF"/>
                </a:solidFill>
                <a:latin typeface="Segoe UI"/>
                <a:cs typeface="Segoe UI"/>
              </a:rPr>
              <a:t>Next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965700" y="1201927"/>
            <a:ext cx="3886200" cy="4977581"/>
          </a:xfrm>
          <a:prstGeom prst="rect">
            <a:avLst/>
          </a:prstGeom>
          <a:solidFill>
            <a:srgbClr val="F4F3F5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52400" marR="1409065">
              <a:lnSpc>
                <a:spcPct val="105600"/>
              </a:lnSpc>
              <a:spcBef>
                <a:spcPts val="790"/>
              </a:spcBef>
            </a:pPr>
            <a:r>
              <a:rPr sz="1500" spc="-10" dirty="0">
                <a:latin typeface="Segoe UI"/>
                <a:cs typeface="Segoe UI"/>
              </a:rPr>
              <a:t>Data‑driven</a:t>
            </a:r>
            <a:r>
              <a:rPr sz="1500" spc="-80" dirty="0">
                <a:latin typeface="Segoe UI"/>
                <a:cs typeface="Segoe UI"/>
              </a:rPr>
              <a:t> </a:t>
            </a:r>
            <a:r>
              <a:rPr sz="1500" spc="-25" dirty="0">
                <a:latin typeface="Segoe UI"/>
                <a:cs typeface="Segoe UI"/>
              </a:rPr>
              <a:t>transformations </a:t>
            </a:r>
            <a:r>
              <a:rPr sz="1500" dirty="0">
                <a:latin typeface="Segoe UI"/>
                <a:cs typeface="Segoe UI"/>
              </a:rPr>
              <a:t>yield</a:t>
            </a:r>
            <a:r>
              <a:rPr sz="1500" spc="-65" dirty="0">
                <a:latin typeface="Segoe UI"/>
                <a:cs typeface="Segoe UI"/>
              </a:rPr>
              <a:t> </a:t>
            </a:r>
            <a:r>
              <a:rPr sz="1500" spc="-20" dirty="0">
                <a:latin typeface="Segoe UI"/>
                <a:cs typeface="Segoe UI"/>
              </a:rPr>
              <a:t>significant</a:t>
            </a:r>
            <a:r>
              <a:rPr sz="1500" spc="-6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benefits</a:t>
            </a:r>
            <a:endParaRPr sz="1500" dirty="0">
              <a:latin typeface="Segoe UI"/>
              <a:cs typeface="Segoe UI"/>
            </a:endParaRPr>
          </a:p>
          <a:p>
            <a:pPr marL="152400" marR="231140">
              <a:lnSpc>
                <a:spcPct val="106100"/>
              </a:lnSpc>
              <a:spcBef>
                <a:spcPts val="1120"/>
              </a:spcBef>
            </a:pPr>
            <a:r>
              <a:rPr sz="1100" dirty="0">
                <a:latin typeface="Segoe UI"/>
                <a:cs typeface="Segoe UI"/>
              </a:rPr>
              <a:t>As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Microsoft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partner,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we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understand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that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prepare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AI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transformation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across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business,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need</a:t>
            </a:r>
            <a:endParaRPr sz="1100" dirty="0">
              <a:latin typeface="Segoe UI"/>
              <a:cs typeface="Segoe UI"/>
            </a:endParaRPr>
          </a:p>
          <a:p>
            <a:pPr marL="152400" marR="431800">
              <a:lnSpc>
                <a:spcPct val="106100"/>
              </a:lnSpc>
            </a:pP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that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rely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on.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this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reason,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apply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our </a:t>
            </a:r>
            <a:r>
              <a:rPr sz="1100" dirty="0">
                <a:latin typeface="Segoe UI"/>
                <a:cs typeface="Segoe UI"/>
              </a:rPr>
              <a:t>deep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industry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expertise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experience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unlocking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potential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banking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institutions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through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trusted technologies.</a:t>
            </a:r>
            <a:endParaRPr sz="1100" dirty="0">
              <a:latin typeface="Segoe UI"/>
              <a:cs typeface="Segoe UI"/>
            </a:endParaRPr>
          </a:p>
          <a:p>
            <a:pPr marL="152400" marR="723265">
              <a:lnSpc>
                <a:spcPct val="106100"/>
              </a:lnSpc>
              <a:spcBef>
                <a:spcPts val="1200"/>
              </a:spcBef>
            </a:pPr>
            <a:r>
              <a:rPr lang="en-US" sz="1100" b="1" spc="-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Data-driven transformations yield significant benefits, such as:</a:t>
            </a:r>
            <a:r>
              <a:rPr sz="975" b="1" spc="-75" baseline="29914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1</a:t>
            </a:r>
            <a:endParaRPr sz="975" b="1" baseline="29914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52400">
              <a:lnSpc>
                <a:spcPct val="100000"/>
              </a:lnSpc>
              <a:spcBef>
                <a:spcPts val="880"/>
              </a:spcBef>
            </a:pPr>
            <a:r>
              <a:rPr sz="1500" spc="-20" dirty="0">
                <a:solidFill>
                  <a:srgbClr val="0078D4"/>
                </a:solidFill>
                <a:latin typeface="Segoe UI"/>
                <a:cs typeface="Segoe UI"/>
              </a:rPr>
              <a:t>Reduced</a:t>
            </a:r>
            <a:r>
              <a:rPr sz="1500" spc="-2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500" spc="-20" dirty="0">
                <a:solidFill>
                  <a:srgbClr val="0078D4"/>
                </a:solidFill>
                <a:latin typeface="Segoe UI"/>
                <a:cs typeface="Segoe UI"/>
              </a:rPr>
              <a:t>costs</a:t>
            </a:r>
            <a:endParaRPr sz="1500" dirty="0">
              <a:latin typeface="Segoe UI"/>
              <a:cs typeface="Segoe UI"/>
            </a:endParaRPr>
          </a:p>
          <a:p>
            <a:pPr marL="152400">
              <a:lnSpc>
                <a:spcPct val="100000"/>
              </a:lnSpc>
              <a:spcBef>
                <a:spcPts val="500"/>
              </a:spcBef>
            </a:pPr>
            <a:r>
              <a:rPr sz="2200" b="1" spc="-2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54%</a:t>
            </a:r>
            <a:r>
              <a:rPr sz="2200" b="1" spc="-3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spc="-10" dirty="0">
                <a:latin typeface="Segoe UI"/>
                <a:cs typeface="Segoe UI"/>
              </a:rPr>
              <a:t>increase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revenue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performance</a:t>
            </a:r>
            <a:endParaRPr sz="1100" dirty="0">
              <a:latin typeface="Segoe UI"/>
              <a:cs typeface="Segoe UI"/>
            </a:endParaRPr>
          </a:p>
          <a:p>
            <a:pPr marL="152400">
              <a:lnSpc>
                <a:spcPct val="100000"/>
              </a:lnSpc>
              <a:spcBef>
                <a:spcPts val="560"/>
              </a:spcBef>
            </a:pPr>
            <a:r>
              <a:rPr sz="2200" b="1" spc="-2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54%</a:t>
            </a:r>
            <a:r>
              <a:rPr sz="2200" b="1" spc="-3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spc="-20" dirty="0">
                <a:latin typeface="Segoe UI"/>
                <a:cs typeface="Segoe UI"/>
              </a:rPr>
              <a:t>increased</a:t>
            </a:r>
            <a:r>
              <a:rPr sz="110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profit</a:t>
            </a:r>
            <a:r>
              <a:rPr sz="1100" spc="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results</a:t>
            </a:r>
            <a:endParaRPr sz="1100" dirty="0">
              <a:latin typeface="Segoe UI"/>
              <a:cs typeface="Segoe UI"/>
            </a:endParaRPr>
          </a:p>
          <a:p>
            <a:pPr marL="152400" marR="1123315">
              <a:lnSpc>
                <a:spcPct val="124500"/>
              </a:lnSpc>
              <a:spcBef>
                <a:spcPts val="1315"/>
              </a:spcBef>
            </a:pPr>
            <a:r>
              <a:rPr sz="1500" dirty="0">
                <a:solidFill>
                  <a:srgbClr val="0078D4"/>
                </a:solidFill>
                <a:latin typeface="Segoe UI"/>
                <a:cs typeface="Segoe UI"/>
              </a:rPr>
              <a:t>New</a:t>
            </a:r>
            <a:r>
              <a:rPr sz="1500" spc="-8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0078D4"/>
                </a:solidFill>
                <a:latin typeface="Segoe UI"/>
                <a:cs typeface="Segoe UI"/>
              </a:rPr>
              <a:t>value</a:t>
            </a:r>
            <a:r>
              <a:rPr sz="1500" spc="-6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0078D4"/>
                </a:solidFill>
                <a:latin typeface="Segoe UI"/>
                <a:cs typeface="Segoe UI"/>
              </a:rPr>
              <a:t>from</a:t>
            </a:r>
            <a:r>
              <a:rPr sz="1500" spc="-7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0078D4"/>
                </a:solidFill>
                <a:latin typeface="Segoe UI"/>
                <a:cs typeface="Segoe UI"/>
              </a:rPr>
              <a:t>data</a:t>
            </a:r>
            <a:r>
              <a:rPr sz="1500" spc="-6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500" spc="-10" dirty="0">
                <a:solidFill>
                  <a:srgbClr val="0078D4"/>
                </a:solidFill>
                <a:latin typeface="Segoe UI"/>
                <a:cs typeface="Segoe UI"/>
              </a:rPr>
              <a:t>unlocked </a:t>
            </a:r>
            <a:r>
              <a:rPr sz="2200" b="1" spc="-2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62%</a:t>
            </a:r>
            <a:r>
              <a:rPr sz="2200" b="1" spc="-3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spc="-20" dirty="0">
                <a:latin typeface="Segoe UI"/>
                <a:cs typeface="Segoe UI"/>
              </a:rPr>
              <a:t>improvement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client satisfaction </a:t>
            </a:r>
            <a:r>
              <a:rPr sz="2200" b="1" spc="-2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44%</a:t>
            </a:r>
            <a:r>
              <a:rPr sz="2200" b="1" spc="-3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spc="-10" dirty="0">
                <a:latin typeface="Segoe UI"/>
                <a:cs typeface="Segoe UI"/>
              </a:rPr>
              <a:t>faster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time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market</a:t>
            </a:r>
            <a:br>
              <a:rPr lang="en-US" sz="1100" spc="-10" dirty="0">
                <a:latin typeface="Segoe UI"/>
                <a:cs typeface="Segoe UI"/>
              </a:rPr>
            </a:br>
            <a:endParaRPr lang="en-US" sz="1100" spc="-10" dirty="0">
              <a:latin typeface="Segoe UI"/>
              <a:cs typeface="Segoe UI"/>
            </a:endParaRPr>
          </a:p>
        </p:txBody>
      </p:sp>
      <p:sp>
        <p:nvSpPr>
          <p:cNvPr id="15" name="Action Button: Custom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B048C3-12F4-4208-FB16-41EA255B69B6}"/>
              </a:ext>
            </a:extLst>
          </p:cNvPr>
          <p:cNvSpPr/>
          <p:nvPr/>
        </p:nvSpPr>
        <p:spPr>
          <a:xfrm>
            <a:off x="117999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4AFF43-97E1-5DF1-2A45-800CDD28B38B}"/>
              </a:ext>
            </a:extLst>
          </p:cNvPr>
          <p:cNvSpPr/>
          <p:nvPr/>
        </p:nvSpPr>
        <p:spPr>
          <a:xfrm>
            <a:off x="47514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6526B19-6C79-A758-EE89-4CC8548935DE}"/>
              </a:ext>
            </a:extLst>
          </p:cNvPr>
          <p:cNvSpPr/>
          <p:nvPr/>
        </p:nvSpPr>
        <p:spPr>
          <a:xfrm>
            <a:off x="1888022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1500"/>
            <a:ext cx="12192000" cy="6286500"/>
            <a:chOff x="0" y="571500"/>
            <a:chExt cx="1219200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9095" y="571500"/>
              <a:ext cx="2972904" cy="58800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5449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What</a:t>
            </a:r>
            <a:r>
              <a:rPr spc="-12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are</a:t>
            </a:r>
            <a:r>
              <a:rPr spc="-11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the</a:t>
            </a:r>
            <a:r>
              <a:rPr spc="-105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pc="-2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challenges?</a:t>
            </a:r>
          </a:p>
        </p:txBody>
      </p:sp>
      <p:sp>
        <p:nvSpPr>
          <p:cNvPr id="8" name="object 8"/>
          <p:cNvSpPr/>
          <p:nvPr/>
        </p:nvSpPr>
        <p:spPr>
          <a:xfrm>
            <a:off x="571500" y="1063365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38100">
            <a:solidFill>
              <a:srgbClr val="2A44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800" y="1289818"/>
            <a:ext cx="6276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many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banks,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challenges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impede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meaningful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insights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about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their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customers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operations.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4650845"/>
            <a:ext cx="760730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By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partnering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us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implement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Microsoft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analytics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solution,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create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insights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from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data,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differentiate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the </a:t>
            </a:r>
            <a:r>
              <a:rPr sz="1100" spc="-10" dirty="0">
                <a:latin typeface="Segoe UI"/>
                <a:cs typeface="Segoe UI"/>
              </a:rPr>
              <a:t>banking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experience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customers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employees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increase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risk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visibility.</a:t>
            </a:r>
            <a:endParaRPr sz="11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Discover</a:t>
            </a:r>
            <a:r>
              <a:rPr sz="2000" b="1" spc="-8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200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how.</a:t>
            </a:r>
            <a:endParaRPr sz="200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" y="1765300"/>
            <a:ext cx="2641600" cy="2501900"/>
          </a:xfrm>
          <a:custGeom>
            <a:avLst/>
            <a:gdLst/>
            <a:ahLst/>
            <a:cxnLst/>
            <a:rect l="l" t="t" r="r" b="b"/>
            <a:pathLst>
              <a:path w="2641600" h="2501900">
                <a:moveTo>
                  <a:pt x="2641600" y="0"/>
                </a:moveTo>
                <a:lnTo>
                  <a:pt x="0" y="0"/>
                </a:lnTo>
                <a:lnTo>
                  <a:pt x="0" y="2501900"/>
                </a:lnTo>
                <a:lnTo>
                  <a:pt x="2641600" y="2501900"/>
                </a:lnTo>
                <a:lnTo>
                  <a:pt x="2641600" y="0"/>
                </a:lnTo>
                <a:close/>
              </a:path>
            </a:pathLst>
          </a:custGeom>
          <a:solidFill>
            <a:srgbClr val="F4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1500" y="1765300"/>
            <a:ext cx="2641600" cy="250190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280"/>
              </a:spcBef>
            </a:pPr>
            <a:r>
              <a:rPr sz="1900" dirty="0">
                <a:solidFill>
                  <a:srgbClr val="0078D4"/>
                </a:solidFill>
                <a:latin typeface="Segoe UI"/>
                <a:cs typeface="Segoe UI"/>
              </a:rPr>
              <a:t>Data</a:t>
            </a:r>
            <a:r>
              <a:rPr sz="1900" spc="-10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10" dirty="0">
                <a:solidFill>
                  <a:srgbClr val="0078D4"/>
                </a:solidFill>
                <a:latin typeface="Segoe UI"/>
                <a:cs typeface="Segoe UI"/>
              </a:rPr>
              <a:t>silos</a:t>
            </a:r>
            <a:endParaRPr sz="19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Segoe UI"/>
              <a:cs typeface="Segoe UI"/>
            </a:endParaRPr>
          </a:p>
          <a:p>
            <a:pPr marL="317500" marR="517525" indent="-127000">
              <a:lnSpc>
                <a:spcPct val="106100"/>
              </a:lnSpc>
              <a:buChar char="•"/>
              <a:tabLst>
                <a:tab pos="317500" algn="l"/>
              </a:tabLst>
            </a:pPr>
            <a:r>
              <a:rPr sz="1100" spc="-20" dirty="0">
                <a:latin typeface="Segoe UI"/>
                <a:cs typeface="Segoe UI"/>
              </a:rPr>
              <a:t>Aggregating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huge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volumes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of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disparate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formats</a:t>
            </a:r>
            <a:endParaRPr sz="1100" dirty="0">
              <a:latin typeface="Segoe UI"/>
              <a:cs typeface="Segoe UI"/>
            </a:endParaRPr>
          </a:p>
          <a:p>
            <a:pPr marL="317500" marR="702310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Managing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integration </a:t>
            </a:r>
            <a:r>
              <a:rPr sz="1100" spc="-10" dirty="0">
                <a:latin typeface="Segoe UI"/>
                <a:cs typeface="Segoe UI"/>
              </a:rPr>
              <a:t>across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marketing </a:t>
            </a:r>
            <a:r>
              <a:rPr sz="1100" spc="-10" dirty="0">
                <a:latin typeface="Segoe UI"/>
                <a:cs typeface="Segoe UI"/>
              </a:rPr>
              <a:t>channels</a:t>
            </a:r>
            <a:endParaRPr sz="1100" dirty="0">
              <a:latin typeface="Segoe UI"/>
              <a:cs typeface="Segoe UI"/>
            </a:endParaRPr>
          </a:p>
          <a:p>
            <a:pPr marL="317500" marR="880110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Minimizing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latency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time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insight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9000" y="1765300"/>
            <a:ext cx="2641600" cy="2501900"/>
          </a:xfrm>
          <a:custGeom>
            <a:avLst/>
            <a:gdLst/>
            <a:ahLst/>
            <a:cxnLst/>
            <a:rect l="l" t="t" r="r" b="b"/>
            <a:pathLst>
              <a:path w="2641600" h="2501900">
                <a:moveTo>
                  <a:pt x="2641600" y="0"/>
                </a:moveTo>
                <a:lnTo>
                  <a:pt x="0" y="0"/>
                </a:lnTo>
                <a:lnTo>
                  <a:pt x="0" y="2501900"/>
                </a:lnTo>
                <a:lnTo>
                  <a:pt x="2641600" y="2501900"/>
                </a:lnTo>
                <a:lnTo>
                  <a:pt x="2641600" y="0"/>
                </a:lnTo>
                <a:close/>
              </a:path>
            </a:pathLst>
          </a:custGeom>
          <a:solidFill>
            <a:srgbClr val="F4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9000" y="1765300"/>
            <a:ext cx="2641600" cy="250190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914400" marR="530860">
              <a:lnSpc>
                <a:spcPct val="100899"/>
              </a:lnSpc>
              <a:spcBef>
                <a:spcPts val="1260"/>
              </a:spcBef>
            </a:pPr>
            <a:r>
              <a:rPr sz="1900" spc="-50" dirty="0">
                <a:solidFill>
                  <a:srgbClr val="0078D4"/>
                </a:solidFill>
                <a:latin typeface="Segoe UI"/>
                <a:cs typeface="Segoe UI"/>
              </a:rPr>
              <a:t>Technology </a:t>
            </a:r>
            <a:r>
              <a:rPr sz="1900" spc="-10" dirty="0">
                <a:solidFill>
                  <a:srgbClr val="0078D4"/>
                </a:solidFill>
                <a:latin typeface="Segoe UI"/>
                <a:cs typeface="Segoe UI"/>
              </a:rPr>
              <a:t>resources</a:t>
            </a:r>
            <a:endParaRPr sz="1900">
              <a:latin typeface="Segoe UI"/>
              <a:cs typeface="Segoe UI"/>
            </a:endParaRPr>
          </a:p>
          <a:p>
            <a:pPr marL="317500" marR="662305" indent="-127000">
              <a:lnSpc>
                <a:spcPct val="106100"/>
              </a:lnSpc>
              <a:spcBef>
                <a:spcPts val="84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Maintaining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legacy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systems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outdated </a:t>
            </a:r>
            <a:r>
              <a:rPr sz="1100" spc="-10" dirty="0">
                <a:latin typeface="Segoe UI"/>
                <a:cs typeface="Segoe UI"/>
              </a:rPr>
              <a:t>technology</a:t>
            </a:r>
            <a:endParaRPr sz="1100">
              <a:latin typeface="Segoe UI"/>
              <a:cs typeface="Segoe UI"/>
            </a:endParaRPr>
          </a:p>
          <a:p>
            <a:pPr marL="317500" marR="217170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Proving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ROI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IT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investments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both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online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environments</a:t>
            </a:r>
            <a:endParaRPr sz="1100">
              <a:latin typeface="Segoe UI"/>
              <a:cs typeface="Segoe UI"/>
            </a:endParaRPr>
          </a:p>
          <a:p>
            <a:pPr marL="317500" marR="791845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25" dirty="0">
                <a:latin typeface="Segoe UI"/>
                <a:cs typeface="Segoe UI"/>
              </a:rPr>
              <a:t>Turning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mobile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banking </a:t>
            </a:r>
            <a:r>
              <a:rPr sz="1100" spc="-20" dirty="0">
                <a:latin typeface="Segoe UI"/>
                <a:cs typeface="Segoe UI"/>
              </a:rPr>
              <a:t>investments </a:t>
            </a:r>
            <a:r>
              <a:rPr sz="1100" dirty="0">
                <a:latin typeface="Segoe UI"/>
                <a:cs typeface="Segoe UI"/>
              </a:rPr>
              <a:t>into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true </a:t>
            </a:r>
            <a:r>
              <a:rPr sz="1100" spc="-10" dirty="0">
                <a:latin typeface="Segoe UI"/>
                <a:cs typeface="Segoe UI"/>
              </a:rPr>
              <a:t>omnichannel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experiences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6500" y="1765300"/>
            <a:ext cx="2641600" cy="2501900"/>
          </a:xfrm>
          <a:custGeom>
            <a:avLst/>
            <a:gdLst/>
            <a:ahLst/>
            <a:cxnLst/>
            <a:rect l="l" t="t" r="r" b="b"/>
            <a:pathLst>
              <a:path w="2641600" h="2501900">
                <a:moveTo>
                  <a:pt x="2641600" y="0"/>
                </a:moveTo>
                <a:lnTo>
                  <a:pt x="0" y="0"/>
                </a:lnTo>
                <a:lnTo>
                  <a:pt x="0" y="2501900"/>
                </a:lnTo>
                <a:lnTo>
                  <a:pt x="2641600" y="2501900"/>
                </a:lnTo>
                <a:lnTo>
                  <a:pt x="2641600" y="0"/>
                </a:lnTo>
                <a:close/>
              </a:path>
            </a:pathLst>
          </a:custGeom>
          <a:solidFill>
            <a:srgbClr val="F4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6500" y="1765300"/>
            <a:ext cx="2641600" cy="250190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825500" marR="627380">
              <a:lnSpc>
                <a:spcPct val="100899"/>
              </a:lnSpc>
              <a:spcBef>
                <a:spcPts val="1260"/>
              </a:spcBef>
            </a:pPr>
            <a:r>
              <a:rPr sz="1900" spc="-20" dirty="0">
                <a:solidFill>
                  <a:srgbClr val="0078D4"/>
                </a:solidFill>
                <a:latin typeface="Segoe UI"/>
                <a:cs typeface="Segoe UI"/>
              </a:rPr>
              <a:t>Privacy</a:t>
            </a:r>
            <a:r>
              <a:rPr sz="1900" spc="-65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35" dirty="0">
                <a:solidFill>
                  <a:srgbClr val="0078D4"/>
                </a:solidFill>
                <a:latin typeface="Segoe UI"/>
                <a:cs typeface="Segoe UI"/>
              </a:rPr>
              <a:t>and </a:t>
            </a:r>
            <a:r>
              <a:rPr sz="1900" spc="-10" dirty="0">
                <a:solidFill>
                  <a:srgbClr val="0078D4"/>
                </a:solidFill>
                <a:latin typeface="Segoe UI"/>
                <a:cs typeface="Segoe UI"/>
              </a:rPr>
              <a:t>security</a:t>
            </a:r>
            <a:endParaRPr sz="1900" dirty="0">
              <a:latin typeface="Segoe UI"/>
              <a:cs typeface="Segoe UI"/>
            </a:endParaRPr>
          </a:p>
          <a:p>
            <a:pPr marL="317500" marR="609600" indent="-127000">
              <a:lnSpc>
                <a:spcPct val="106100"/>
              </a:lnSpc>
              <a:spcBef>
                <a:spcPts val="840"/>
              </a:spcBef>
              <a:buChar char="•"/>
              <a:tabLst>
                <a:tab pos="317500" algn="l"/>
              </a:tabLst>
            </a:pPr>
            <a:r>
              <a:rPr lang="en-GB" sz="1100" spc="-20" dirty="0">
                <a:latin typeface="Segoe UI"/>
                <a:cs typeface="Segoe UI"/>
              </a:rPr>
              <a:t>Protecting</a:t>
            </a:r>
            <a:r>
              <a:rPr lang="en-GB" sz="1100" spc="-30" dirty="0">
                <a:latin typeface="Segoe UI"/>
                <a:cs typeface="Segoe UI"/>
              </a:rPr>
              <a:t> </a:t>
            </a:r>
            <a:r>
              <a:rPr lang="en-GB" sz="1100" spc="-10" dirty="0">
                <a:latin typeface="Segoe UI"/>
                <a:cs typeface="Segoe UI"/>
              </a:rPr>
              <a:t>customer</a:t>
            </a:r>
            <a:r>
              <a:rPr lang="en-GB" sz="1100" spc="-30" dirty="0">
                <a:latin typeface="Segoe UI"/>
                <a:cs typeface="Segoe UI"/>
              </a:rPr>
              <a:t> </a:t>
            </a:r>
            <a:r>
              <a:rPr lang="en-GB" sz="1100" dirty="0">
                <a:latin typeface="Segoe UI"/>
                <a:cs typeface="Segoe UI"/>
              </a:rPr>
              <a:t>PII</a:t>
            </a:r>
            <a:r>
              <a:rPr lang="en-GB" sz="1100" spc="-30" dirty="0">
                <a:latin typeface="Segoe UI"/>
                <a:cs typeface="Segoe UI"/>
              </a:rPr>
              <a:t> </a:t>
            </a:r>
            <a:r>
              <a:rPr lang="en-GB" sz="1100" spc="-20" dirty="0">
                <a:latin typeface="Segoe UI"/>
                <a:cs typeface="Segoe UI"/>
              </a:rPr>
              <a:t>data </a:t>
            </a:r>
            <a:r>
              <a:rPr sz="1100" spc="-10" dirty="0">
                <a:latin typeface="Segoe UI"/>
                <a:cs typeface="Segoe UI"/>
              </a:rPr>
              <a:t>against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cyber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threats</a:t>
            </a:r>
            <a:endParaRPr sz="1100" dirty="0">
              <a:latin typeface="Segoe UI"/>
              <a:cs typeface="Segoe UI"/>
            </a:endParaRPr>
          </a:p>
          <a:p>
            <a:pPr marL="317500" marR="624205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Complying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increasingly </a:t>
            </a:r>
            <a:r>
              <a:rPr sz="1100" spc="-10" dirty="0">
                <a:latin typeface="Segoe UI"/>
                <a:cs typeface="Segoe UI"/>
              </a:rPr>
              <a:t>strict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financial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compliance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regulatory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laws</a:t>
            </a:r>
            <a:endParaRPr sz="1100" dirty="0">
              <a:latin typeface="Segoe UI"/>
              <a:cs typeface="Segoe UI"/>
            </a:endParaRPr>
          </a:p>
          <a:p>
            <a:pPr marL="317500" marR="269875" indent="-127000">
              <a:lnSpc>
                <a:spcPct val="106100"/>
              </a:lnSpc>
              <a:spcBef>
                <a:spcPts val="500"/>
              </a:spcBef>
              <a:buChar char="•"/>
              <a:tabLst>
                <a:tab pos="317500" algn="l"/>
              </a:tabLst>
            </a:pPr>
            <a:r>
              <a:rPr sz="1100" spc="-10" dirty="0">
                <a:latin typeface="Segoe UI"/>
                <a:cs typeface="Segoe UI"/>
              </a:rPr>
              <a:t>Fostering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customer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trust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ethical </a:t>
            </a:r>
            <a:r>
              <a:rPr sz="1100" dirty="0">
                <a:latin typeface="Segoe UI"/>
                <a:cs typeface="Segoe UI"/>
              </a:rPr>
              <a:t>use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financial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personal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data</a:t>
            </a:r>
            <a:endParaRPr sz="1100" dirty="0">
              <a:latin typeface="Segoe UI"/>
              <a:cs typeface="Segoe U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2000" y="1955800"/>
            <a:ext cx="520700" cy="520700"/>
            <a:chOff x="762000" y="1955800"/>
            <a:chExt cx="520700" cy="520700"/>
          </a:xfrm>
        </p:grpSpPr>
        <p:sp>
          <p:nvSpPr>
            <p:cNvPr id="18" name="object 18"/>
            <p:cNvSpPr/>
            <p:nvPr/>
          </p:nvSpPr>
          <p:spPr>
            <a:xfrm>
              <a:off x="762000" y="1955800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5207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520700" y="520700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906" y="2232418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130175" h="130175">
                  <a:moveTo>
                    <a:pt x="48818" y="81356"/>
                  </a:moveTo>
                  <a:lnTo>
                    <a:pt x="0" y="81356"/>
                  </a:lnTo>
                  <a:lnTo>
                    <a:pt x="0" y="130175"/>
                  </a:lnTo>
                  <a:lnTo>
                    <a:pt x="48818" y="130175"/>
                  </a:lnTo>
                  <a:lnTo>
                    <a:pt x="48818" y="81356"/>
                  </a:lnTo>
                  <a:close/>
                </a:path>
                <a:path w="130175" h="130175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  <a:path w="130175" h="130175">
                  <a:moveTo>
                    <a:pt x="130175" y="81356"/>
                  </a:moveTo>
                  <a:lnTo>
                    <a:pt x="81356" y="81356"/>
                  </a:lnTo>
                  <a:lnTo>
                    <a:pt x="81356" y="130175"/>
                  </a:lnTo>
                  <a:lnTo>
                    <a:pt x="130175" y="130175"/>
                  </a:lnTo>
                  <a:lnTo>
                    <a:pt x="130175" y="81356"/>
                  </a:lnTo>
                  <a:close/>
                </a:path>
                <a:path w="130175" h="130175">
                  <a:moveTo>
                    <a:pt x="130175" y="0"/>
                  </a:moveTo>
                  <a:lnTo>
                    <a:pt x="81356" y="0"/>
                  </a:lnTo>
                  <a:lnTo>
                    <a:pt x="81356" y="48818"/>
                  </a:lnTo>
                  <a:lnTo>
                    <a:pt x="130175" y="48818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8618" y="223241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</a:pathLst>
            </a:custGeom>
            <a:solidFill>
              <a:srgbClr val="4F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906" y="215106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5906" y="2069706"/>
              <a:ext cx="130175" cy="130175"/>
            </a:xfrm>
            <a:custGeom>
              <a:avLst/>
              <a:gdLst/>
              <a:ahLst/>
              <a:cxnLst/>
              <a:rect l="l" t="t" r="r" b="b"/>
              <a:pathLst>
                <a:path w="130175" h="130175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  <a:path w="130175" h="130175">
                  <a:moveTo>
                    <a:pt x="130175" y="81356"/>
                  </a:moveTo>
                  <a:lnTo>
                    <a:pt x="81356" y="81356"/>
                  </a:lnTo>
                  <a:lnTo>
                    <a:pt x="81356" y="130175"/>
                  </a:lnTo>
                  <a:lnTo>
                    <a:pt x="130175" y="130175"/>
                  </a:lnTo>
                  <a:lnTo>
                    <a:pt x="130175" y="81356"/>
                  </a:lnTo>
                  <a:close/>
                </a:path>
              </a:pathLst>
            </a:custGeom>
            <a:solidFill>
              <a:srgbClr val="4F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8618" y="23137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9974" y="231377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4">
                  <a:moveTo>
                    <a:pt x="48818" y="0"/>
                  </a:moveTo>
                  <a:lnTo>
                    <a:pt x="0" y="0"/>
                  </a:lnTo>
                  <a:lnTo>
                    <a:pt x="0" y="48818"/>
                  </a:lnTo>
                  <a:lnTo>
                    <a:pt x="48818" y="48818"/>
                  </a:lnTo>
                  <a:lnTo>
                    <a:pt x="48818" y="0"/>
                  </a:lnTo>
                  <a:close/>
                </a:path>
              </a:pathLst>
            </a:custGeom>
            <a:solidFill>
              <a:srgbClr val="4F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619500" y="1955634"/>
            <a:ext cx="520700" cy="521334"/>
            <a:chOff x="3619500" y="1955634"/>
            <a:chExt cx="520700" cy="521334"/>
          </a:xfrm>
        </p:grpSpPr>
        <p:sp>
          <p:nvSpPr>
            <p:cNvPr id="26" name="object 26"/>
            <p:cNvSpPr/>
            <p:nvPr/>
          </p:nvSpPr>
          <p:spPr>
            <a:xfrm>
              <a:off x="3619500" y="1955634"/>
              <a:ext cx="179070" cy="521334"/>
            </a:xfrm>
            <a:custGeom>
              <a:avLst/>
              <a:gdLst/>
              <a:ahLst/>
              <a:cxnLst/>
              <a:rect l="l" t="t" r="r" b="b"/>
              <a:pathLst>
                <a:path w="179070" h="521335">
                  <a:moveTo>
                    <a:pt x="179006" y="0"/>
                  </a:moveTo>
                  <a:lnTo>
                    <a:pt x="0" y="0"/>
                  </a:lnTo>
                  <a:lnTo>
                    <a:pt x="0" y="520776"/>
                  </a:lnTo>
                  <a:lnTo>
                    <a:pt x="179006" y="520776"/>
                  </a:lnTo>
                  <a:lnTo>
                    <a:pt x="179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98366" y="2102383"/>
              <a:ext cx="163195" cy="374650"/>
            </a:xfrm>
            <a:custGeom>
              <a:avLst/>
              <a:gdLst/>
              <a:ahLst/>
              <a:cxnLst/>
              <a:rect l="l" t="t" r="r" b="b"/>
              <a:pathLst>
                <a:path w="163195" h="374650">
                  <a:moveTo>
                    <a:pt x="162725" y="0"/>
                  </a:moveTo>
                  <a:lnTo>
                    <a:pt x="0" y="0"/>
                  </a:lnTo>
                  <a:lnTo>
                    <a:pt x="0" y="374281"/>
                  </a:lnTo>
                  <a:lnTo>
                    <a:pt x="162725" y="374281"/>
                  </a:lnTo>
                  <a:lnTo>
                    <a:pt x="162725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1193" y="2037003"/>
              <a:ext cx="179070" cy="439420"/>
            </a:xfrm>
            <a:custGeom>
              <a:avLst/>
              <a:gdLst/>
              <a:ahLst/>
              <a:cxnLst/>
              <a:rect l="l" t="t" r="r" b="b"/>
              <a:pathLst>
                <a:path w="179070" h="439419">
                  <a:moveTo>
                    <a:pt x="179006" y="0"/>
                  </a:moveTo>
                  <a:lnTo>
                    <a:pt x="0" y="0"/>
                  </a:lnTo>
                  <a:lnTo>
                    <a:pt x="0" y="439407"/>
                  </a:lnTo>
                  <a:lnTo>
                    <a:pt x="179006" y="439407"/>
                  </a:lnTo>
                  <a:lnTo>
                    <a:pt x="179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6459" y="1955672"/>
              <a:ext cx="408940" cy="276860"/>
            </a:xfrm>
            <a:custGeom>
              <a:avLst/>
              <a:gdLst/>
              <a:ahLst/>
              <a:cxnLst/>
              <a:rect l="l" t="t" r="r" b="b"/>
              <a:pathLst>
                <a:path w="408939" h="276860">
                  <a:moveTo>
                    <a:pt x="65087" y="0"/>
                  </a:moveTo>
                  <a:lnTo>
                    <a:pt x="0" y="0"/>
                  </a:lnTo>
                  <a:lnTo>
                    <a:pt x="0" y="195275"/>
                  </a:lnTo>
                  <a:lnTo>
                    <a:pt x="32537" y="162369"/>
                  </a:lnTo>
                  <a:lnTo>
                    <a:pt x="65087" y="195275"/>
                  </a:lnTo>
                  <a:lnTo>
                    <a:pt x="65087" y="0"/>
                  </a:lnTo>
                  <a:close/>
                </a:path>
                <a:path w="408939" h="276860">
                  <a:moveTo>
                    <a:pt x="408559" y="81330"/>
                  </a:moveTo>
                  <a:lnTo>
                    <a:pt x="343471" y="81330"/>
                  </a:lnTo>
                  <a:lnTo>
                    <a:pt x="343471" y="276644"/>
                  </a:lnTo>
                  <a:lnTo>
                    <a:pt x="376008" y="243738"/>
                  </a:lnTo>
                  <a:lnTo>
                    <a:pt x="408559" y="276644"/>
                  </a:lnTo>
                  <a:lnTo>
                    <a:pt x="408559" y="81330"/>
                  </a:lnTo>
                  <a:close/>
                </a:path>
              </a:pathLst>
            </a:custGeom>
            <a:solidFill>
              <a:srgbClr val="4F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0688" y="2378773"/>
              <a:ext cx="97790" cy="33020"/>
            </a:xfrm>
            <a:custGeom>
              <a:avLst/>
              <a:gdLst/>
              <a:ahLst/>
              <a:cxnLst/>
              <a:rect l="l" t="t" r="r" b="b"/>
              <a:pathLst>
                <a:path w="97789" h="33019">
                  <a:moveTo>
                    <a:pt x="97637" y="0"/>
                  </a:moveTo>
                  <a:lnTo>
                    <a:pt x="0" y="0"/>
                  </a:lnTo>
                  <a:lnTo>
                    <a:pt x="0" y="32550"/>
                  </a:lnTo>
                  <a:lnTo>
                    <a:pt x="97637" y="32550"/>
                  </a:lnTo>
                  <a:lnTo>
                    <a:pt x="97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43799" y="6534013"/>
            <a:ext cx="283210" cy="19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20" dirty="0">
                <a:solidFill>
                  <a:srgbClr val="FFFFFF"/>
                </a:solidFill>
                <a:latin typeface="Segoe UI"/>
                <a:cs typeface="Segoe UI"/>
              </a:rPr>
              <a:t>Next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8" name="Action Button: Custom 3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F2B6A5-093B-7636-990B-01E3F79A8384}"/>
              </a:ext>
            </a:extLst>
          </p:cNvPr>
          <p:cNvSpPr/>
          <p:nvPr/>
        </p:nvSpPr>
        <p:spPr>
          <a:xfrm>
            <a:off x="117999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64406D7-9C00-15F9-0B53-663D3FF3B2BC}"/>
              </a:ext>
            </a:extLst>
          </p:cNvPr>
          <p:cNvSpPr/>
          <p:nvPr/>
        </p:nvSpPr>
        <p:spPr>
          <a:xfrm>
            <a:off x="47514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Custom 3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4A9B3F3-D677-C5DD-840A-2125A4D46837}"/>
              </a:ext>
            </a:extLst>
          </p:cNvPr>
          <p:cNvSpPr/>
          <p:nvPr/>
        </p:nvSpPr>
        <p:spPr>
          <a:xfrm>
            <a:off x="1888022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86CE1D-EB3F-1DB9-7B0B-E9BAE1DA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86" y="1945055"/>
            <a:ext cx="431800" cy="724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2629" y="1337105"/>
            <a:ext cx="3945890" cy="4860000"/>
          </a:xfrm>
          <a:prstGeom prst="rect">
            <a:avLst/>
          </a:prstGeom>
          <a:solidFill>
            <a:srgbClr val="F4F3F5"/>
          </a:solidFill>
        </p:spPr>
        <p:txBody>
          <a:bodyPr vert="horz" wrap="square" lIns="0" tIns="863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680"/>
              </a:spcBef>
            </a:pPr>
            <a:r>
              <a:rPr sz="1900" spc="-20" dirty="0">
                <a:solidFill>
                  <a:srgbClr val="0078D4"/>
                </a:solidFill>
                <a:latin typeface="Segoe UI"/>
                <a:cs typeface="Segoe UI"/>
              </a:rPr>
              <a:t>Step</a:t>
            </a:r>
            <a:r>
              <a:rPr sz="1900" spc="-10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50" dirty="0">
                <a:solidFill>
                  <a:srgbClr val="0078D4"/>
                </a:solidFill>
                <a:latin typeface="Segoe UI"/>
                <a:cs typeface="Segoe UI"/>
              </a:rPr>
              <a:t>2</a:t>
            </a:r>
            <a:endParaRPr sz="1900" dirty="0">
              <a:latin typeface="Segoe UI"/>
              <a:cs typeface="Segoe UI"/>
            </a:endParaRPr>
          </a:p>
          <a:p>
            <a:pPr marL="152400" marR="1322705">
              <a:lnSpc>
                <a:spcPct val="101400"/>
              </a:lnSpc>
              <a:spcBef>
                <a:spcPts val="300"/>
              </a:spcBef>
            </a:pP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Build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AI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models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to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deepen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risk</a:t>
            </a:r>
            <a:r>
              <a:rPr sz="115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insight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and</a:t>
            </a:r>
            <a:r>
              <a:rPr sz="115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facilitate</a:t>
            </a:r>
            <a:r>
              <a:rPr sz="115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compliance</a:t>
            </a:r>
            <a:endParaRPr sz="11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52400" marR="212725">
              <a:lnSpc>
                <a:spcPct val="103200"/>
              </a:lnSpc>
              <a:spcBef>
                <a:spcPts val="985"/>
              </a:spcBef>
            </a:pP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unified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platform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helpful,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needs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be </a:t>
            </a:r>
            <a:r>
              <a:rPr sz="1050" spc="-10" dirty="0">
                <a:latin typeface="Segoe UI"/>
                <a:cs typeface="Segoe UI"/>
              </a:rPr>
              <a:t>underpinned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by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leading‑edge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intelligence.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banking,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can </a:t>
            </a:r>
            <a:r>
              <a:rPr sz="1050" dirty="0">
                <a:latin typeface="Segoe UI"/>
                <a:cs typeface="Segoe UI"/>
              </a:rPr>
              <a:t>assist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providing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meaningful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insights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drive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informed decision‑making,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well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seamlessly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generating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0" dirty="0">
                <a:latin typeface="Segoe UI"/>
                <a:cs typeface="Segoe UI"/>
              </a:rPr>
              <a:t> data </a:t>
            </a:r>
            <a:r>
              <a:rPr sz="1050" spc="-10" dirty="0">
                <a:latin typeface="Segoe UI"/>
                <a:cs typeface="Segoe UI"/>
              </a:rPr>
              <a:t>required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ever‑changing</a:t>
            </a:r>
            <a:r>
              <a:rPr sz="1050" spc="-10" dirty="0">
                <a:latin typeface="Segoe UI"/>
                <a:cs typeface="Segoe UI"/>
              </a:rPr>
              <a:t> compliance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landscape.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We </a:t>
            </a:r>
            <a:r>
              <a:rPr sz="1050" dirty="0">
                <a:latin typeface="Segoe UI"/>
                <a:cs typeface="Segoe UI"/>
              </a:rPr>
              <a:t>partner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Microsoft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Azure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because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its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platform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empowers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stewards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clear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insights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from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fit‑for‑purpose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data </a:t>
            </a:r>
            <a:r>
              <a:rPr sz="1050" dirty="0">
                <a:latin typeface="Segoe UI"/>
                <a:cs typeface="Segoe UI"/>
              </a:rPr>
              <a:t>models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are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able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organize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entirety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intuitively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connecting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silos.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This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has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powerful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impact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engagement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retention. </a:t>
            </a:r>
            <a:r>
              <a:rPr sz="1050" dirty="0">
                <a:latin typeface="Segoe UI"/>
                <a:cs typeface="Segoe UI"/>
              </a:rPr>
              <a:t>Deeper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intelligence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gives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actionable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insight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you </a:t>
            </a:r>
            <a:r>
              <a:rPr sz="1050" dirty="0">
                <a:latin typeface="Segoe UI"/>
                <a:cs typeface="Segoe UI"/>
              </a:rPr>
              <a:t>need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suggest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real‑time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offers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determine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next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best </a:t>
            </a:r>
            <a:r>
              <a:rPr sz="1050" dirty="0">
                <a:latin typeface="Segoe UI"/>
                <a:cs typeface="Segoe UI"/>
              </a:rPr>
              <a:t>action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improve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outreach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reduce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turnover.</a:t>
            </a:r>
            <a:endParaRPr sz="1050" dirty="0">
              <a:latin typeface="Segoe UI"/>
              <a:cs typeface="Segoe UI"/>
            </a:endParaRPr>
          </a:p>
          <a:p>
            <a:pPr marL="152400" marR="223520">
              <a:lnSpc>
                <a:spcPct val="103200"/>
              </a:lnSpc>
            </a:pP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trends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patterns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will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revealed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ease.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AI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models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automate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service processes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will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assist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saving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time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reducing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churn.</a:t>
            </a:r>
            <a:endParaRPr sz="105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71500"/>
            <a:ext cx="12192000" cy="6286500"/>
            <a:chOff x="0" y="571500"/>
            <a:chExt cx="12192000" cy="6286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9095" y="571500"/>
              <a:ext cx="2972904" cy="58292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5449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500" y="1337106"/>
            <a:ext cx="4102100" cy="4860000"/>
          </a:xfrm>
          <a:prstGeom prst="rect">
            <a:avLst/>
          </a:prstGeom>
          <a:solidFill>
            <a:srgbClr val="F4F3F5"/>
          </a:solidFill>
        </p:spPr>
        <p:txBody>
          <a:bodyPr vert="horz" wrap="square" lIns="0" tIns="863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680"/>
              </a:spcBef>
            </a:pPr>
            <a:r>
              <a:rPr sz="1900" spc="-20" dirty="0">
                <a:solidFill>
                  <a:srgbClr val="0078D4"/>
                </a:solidFill>
                <a:latin typeface="Segoe UI"/>
                <a:cs typeface="Segoe UI"/>
              </a:rPr>
              <a:t>Step</a:t>
            </a:r>
            <a:r>
              <a:rPr sz="1900" spc="-10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50" dirty="0">
                <a:solidFill>
                  <a:srgbClr val="0078D4"/>
                </a:solidFill>
                <a:latin typeface="Segoe UI"/>
                <a:cs typeface="Segoe UI"/>
              </a:rPr>
              <a:t>1</a:t>
            </a:r>
            <a:endParaRPr sz="1900" dirty="0">
              <a:latin typeface="Segoe UI"/>
              <a:cs typeface="Segoe UI"/>
            </a:endParaRPr>
          </a:p>
          <a:p>
            <a:pPr marL="152400" marR="1290320">
              <a:lnSpc>
                <a:spcPct val="101400"/>
              </a:lnSpc>
              <a:spcBef>
                <a:spcPts val="300"/>
              </a:spcBef>
            </a:pP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Unlock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customer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and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operations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insights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with</a:t>
            </a:r>
            <a:r>
              <a:rPr sz="115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data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from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across</a:t>
            </a:r>
            <a:r>
              <a:rPr sz="115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the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value</a:t>
            </a:r>
            <a:r>
              <a:rPr sz="115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chain</a:t>
            </a:r>
            <a:endParaRPr sz="11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52400" marR="147320">
              <a:lnSpc>
                <a:spcPct val="103200"/>
              </a:lnSpc>
              <a:spcBef>
                <a:spcPts val="985"/>
              </a:spcBef>
            </a:pP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insight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lifeblood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effective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transformation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value creation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banking.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35" dirty="0">
                <a:latin typeface="Segoe UI"/>
                <a:cs typeface="Segoe UI"/>
              </a:rPr>
              <a:t>Yet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legacy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systems,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often inconsistent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held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silos.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first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step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towards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gaining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genuine value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from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data,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therefore,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efficiently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managing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real‑time financial,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operations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all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single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view.</a:t>
            </a:r>
            <a:endParaRPr sz="1050" dirty="0">
              <a:latin typeface="Segoe UI"/>
              <a:cs typeface="Segoe UI"/>
            </a:endParaRPr>
          </a:p>
          <a:p>
            <a:pPr marL="152400" marR="280670">
              <a:lnSpc>
                <a:spcPct val="103200"/>
              </a:lnSpc>
            </a:pP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ability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rapidly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connect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analyze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from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range</a:t>
            </a:r>
            <a:r>
              <a:rPr sz="1050" spc="500" dirty="0">
                <a:latin typeface="Segoe UI"/>
                <a:cs typeface="Segoe UI"/>
              </a:rPr>
              <a:t> 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sources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including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on‑prem,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third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party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cloud‑based sources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empowers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better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predict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needs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and </a:t>
            </a:r>
            <a:r>
              <a:rPr sz="1050" dirty="0">
                <a:latin typeface="Segoe UI"/>
                <a:cs typeface="Segoe UI"/>
              </a:rPr>
              <a:t>make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decisions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faster.</a:t>
            </a:r>
            <a:endParaRPr sz="1050" dirty="0">
              <a:latin typeface="Segoe UI"/>
              <a:cs typeface="Segoe UI"/>
            </a:endParaRPr>
          </a:p>
          <a:p>
            <a:pPr marL="152400" marR="158115">
              <a:lnSpc>
                <a:spcPct val="103200"/>
              </a:lnSpc>
              <a:spcBef>
                <a:spcPts val="795"/>
              </a:spcBef>
            </a:pPr>
            <a:r>
              <a:rPr sz="1050" spc="-10" dirty="0">
                <a:latin typeface="Segoe UI"/>
                <a:cs typeface="Segoe UI"/>
              </a:rPr>
              <a:t>Simultaneously,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unified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view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can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encourage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innovation.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reason,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encourage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adopt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open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standards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enabling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secure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developer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collaboration.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The </a:t>
            </a:r>
            <a:r>
              <a:rPr sz="1050" spc="-10" dirty="0">
                <a:latin typeface="Segoe UI"/>
                <a:cs typeface="Segoe UI"/>
              </a:rPr>
              <a:t>result: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improve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discoverability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integration.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9021" y="292692"/>
            <a:ext cx="76905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ZA" dirty="0">
                <a:solidFill>
                  <a:srgbClr val="3F3F3F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Differentiate the banking experience and increase risk visibility with data analytics and AI​</a:t>
            </a:r>
          </a:p>
        </p:txBody>
      </p:sp>
      <p:sp>
        <p:nvSpPr>
          <p:cNvPr id="10" name="object 10"/>
          <p:cNvSpPr/>
          <p:nvPr/>
        </p:nvSpPr>
        <p:spPr>
          <a:xfrm>
            <a:off x="571500" y="1063365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38100">
            <a:solidFill>
              <a:srgbClr val="2A44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3799" y="6534013"/>
            <a:ext cx="283210" cy="19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20" dirty="0">
                <a:solidFill>
                  <a:srgbClr val="FFFFFF"/>
                </a:solidFill>
                <a:latin typeface="Segoe UI"/>
                <a:cs typeface="Segoe UI"/>
              </a:rPr>
              <a:t>Next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5" name="Action Button: Custom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6122BE9-356E-E7B8-5940-6414C0F73F8A}"/>
              </a:ext>
            </a:extLst>
          </p:cNvPr>
          <p:cNvSpPr/>
          <p:nvPr/>
        </p:nvSpPr>
        <p:spPr>
          <a:xfrm>
            <a:off x="117999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8020AA-1672-44BC-BB41-B8B22D980E28}"/>
              </a:ext>
            </a:extLst>
          </p:cNvPr>
          <p:cNvSpPr/>
          <p:nvPr/>
        </p:nvSpPr>
        <p:spPr>
          <a:xfrm>
            <a:off x="47514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ED0AF0E-BEE0-183A-3A4C-B552FFC40A3F}"/>
              </a:ext>
            </a:extLst>
          </p:cNvPr>
          <p:cNvSpPr/>
          <p:nvPr/>
        </p:nvSpPr>
        <p:spPr>
          <a:xfrm>
            <a:off x="1888022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2629" y="1337106"/>
            <a:ext cx="3945890" cy="4860000"/>
          </a:xfrm>
          <a:prstGeom prst="rect">
            <a:avLst/>
          </a:prstGeom>
          <a:solidFill>
            <a:srgbClr val="F4F3F5"/>
          </a:solidFill>
        </p:spPr>
        <p:txBody>
          <a:bodyPr vert="horz" wrap="square" lIns="0" tIns="863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680"/>
              </a:spcBef>
            </a:pPr>
            <a:r>
              <a:rPr sz="1900" spc="-20" dirty="0">
                <a:solidFill>
                  <a:srgbClr val="0078D4"/>
                </a:solidFill>
                <a:latin typeface="Segoe UI"/>
                <a:cs typeface="Segoe UI"/>
              </a:rPr>
              <a:t>Step</a:t>
            </a:r>
            <a:r>
              <a:rPr sz="1900" spc="-10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50" dirty="0">
                <a:solidFill>
                  <a:srgbClr val="0078D4"/>
                </a:solidFill>
                <a:latin typeface="Segoe UI"/>
                <a:cs typeface="Segoe UI"/>
              </a:rPr>
              <a:t>4</a:t>
            </a:r>
            <a:endParaRPr sz="1900" dirty="0">
              <a:latin typeface="Segoe UI"/>
              <a:cs typeface="Segoe UI"/>
            </a:endParaRPr>
          </a:p>
          <a:p>
            <a:pPr marL="152400" marR="1045844">
              <a:lnSpc>
                <a:spcPct val="108700"/>
              </a:lnSpc>
              <a:spcBef>
                <a:spcPts val="200"/>
              </a:spcBef>
            </a:pP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Scale</a:t>
            </a:r>
            <a:r>
              <a:rPr sz="1150" b="1" spc="-1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transformative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analytics applications across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banking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and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mobile</a:t>
            </a:r>
            <a:r>
              <a:rPr sz="1150" b="1" spc="-5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apps</a:t>
            </a:r>
            <a:endParaRPr sz="11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52400" marR="158750">
              <a:lnSpc>
                <a:spcPct val="103200"/>
              </a:lnSpc>
              <a:spcBef>
                <a:spcPts val="980"/>
              </a:spcBef>
            </a:pPr>
            <a:r>
              <a:rPr sz="1050" dirty="0">
                <a:latin typeface="Segoe UI"/>
                <a:cs typeface="Segoe UI"/>
              </a:rPr>
              <a:t>As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organizations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collect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store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increasing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amounts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data,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ability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scale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transformative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analytics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applications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has </a:t>
            </a:r>
            <a:r>
              <a:rPr sz="1050" dirty="0">
                <a:latin typeface="Segoe UI"/>
                <a:cs typeface="Segoe UI"/>
              </a:rPr>
              <a:t>become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increasingly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important.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This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particularly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relevant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in </a:t>
            </a:r>
            <a:r>
              <a:rPr sz="1050" spc="-10" dirty="0">
                <a:latin typeface="Segoe UI"/>
                <a:cs typeface="Segoe UI"/>
              </a:rPr>
              <a:t>banking,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where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institutions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hold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significant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stores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 </a:t>
            </a:r>
            <a:r>
              <a:rPr sz="1050" dirty="0">
                <a:latin typeface="Segoe UI"/>
                <a:cs typeface="Segoe UI"/>
              </a:rPr>
              <a:t>data,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may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still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trapped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silos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legacy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systems.</a:t>
            </a:r>
            <a:endParaRPr sz="1050" dirty="0">
              <a:latin typeface="Segoe UI"/>
              <a:cs typeface="Segoe UI"/>
            </a:endParaRPr>
          </a:p>
          <a:p>
            <a:pPr marL="152400" marR="302260">
              <a:lnSpc>
                <a:spcPct val="103200"/>
              </a:lnSpc>
              <a:spcBef>
                <a:spcPts val="800"/>
              </a:spcBef>
            </a:pPr>
            <a:r>
              <a:rPr sz="1050" spc="-20" dirty="0">
                <a:latin typeface="Segoe UI"/>
                <a:cs typeface="Segoe UI"/>
              </a:rPr>
              <a:t>Volume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inspires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innovation.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Scaling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across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mobile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allows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handle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larger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4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more </a:t>
            </a:r>
            <a:r>
              <a:rPr sz="1050" dirty="0">
                <a:latin typeface="Segoe UI"/>
                <a:cs typeface="Segoe UI"/>
              </a:rPr>
              <a:t>complex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datasets,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perform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advanced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analytics,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gain </a:t>
            </a:r>
            <a:r>
              <a:rPr sz="1050" dirty="0">
                <a:latin typeface="Segoe UI"/>
                <a:cs typeface="Segoe UI"/>
              </a:rPr>
              <a:t>deeper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insights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into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their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operations.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By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leveraging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modern</a:t>
            </a:r>
            <a:endParaRPr sz="1050" dirty="0">
              <a:latin typeface="Segoe UI"/>
              <a:cs typeface="Segoe UI"/>
            </a:endParaRPr>
          </a:p>
          <a:p>
            <a:pPr marL="152400" marR="201930">
              <a:lnSpc>
                <a:spcPct val="103200"/>
              </a:lnSpc>
            </a:pPr>
            <a:r>
              <a:rPr sz="1050" spc="-10" dirty="0">
                <a:latin typeface="Segoe UI"/>
                <a:cs typeface="Segoe UI"/>
              </a:rPr>
              <a:t>technologies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such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cloud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computing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machine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learning, </a:t>
            </a:r>
            <a:r>
              <a:rPr sz="1050" dirty="0">
                <a:latin typeface="Segoe UI"/>
                <a:cs typeface="Segoe UI"/>
              </a:rPr>
              <a:t>banks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can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scale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their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analytics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applications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extract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more </a:t>
            </a:r>
            <a:r>
              <a:rPr sz="1050" spc="-10" dirty="0">
                <a:latin typeface="Segoe UI"/>
                <a:cs typeface="Segoe UI"/>
              </a:rPr>
              <a:t>value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from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their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leading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improved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decision‑making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competitive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advantage.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Microsoft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partner, </a:t>
            </a:r>
            <a:r>
              <a:rPr sz="1050" dirty="0">
                <a:latin typeface="Segoe UI"/>
                <a:cs typeface="Segoe UI"/>
              </a:rPr>
              <a:t>we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will </a:t>
            </a:r>
            <a:r>
              <a:rPr sz="1050" dirty="0">
                <a:latin typeface="Segoe UI"/>
                <a:cs typeface="Segoe UI"/>
              </a:rPr>
              <a:t>work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increase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analytical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agility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meets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the </a:t>
            </a:r>
            <a:r>
              <a:rPr sz="1050" spc="-10" dirty="0">
                <a:latin typeface="Segoe UI"/>
                <a:cs typeface="Segoe UI"/>
              </a:rPr>
              <a:t>strategic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needs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business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harnesses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its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full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potential.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example,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will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given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the </a:t>
            </a:r>
            <a:r>
              <a:rPr sz="1050" dirty="0">
                <a:latin typeface="Segoe UI"/>
                <a:cs typeface="Segoe UI"/>
              </a:rPr>
              <a:t>tools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use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first‑party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create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new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revenue opportunities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areas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such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risk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assessment,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in‑depth performance analytics,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10" dirty="0">
                <a:latin typeface="Segoe UI"/>
                <a:cs typeface="Segoe UI"/>
              </a:rPr>
              <a:t> predictive financial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planning.</a:t>
            </a:r>
            <a:endParaRPr sz="1050" dirty="0">
              <a:latin typeface="Segoe UI"/>
              <a:cs typeface="Segoe UI"/>
            </a:endParaRPr>
          </a:p>
          <a:p>
            <a:pPr marL="152400" marR="274320">
              <a:lnSpc>
                <a:spcPct val="103200"/>
              </a:lnSpc>
            </a:pPr>
            <a:r>
              <a:rPr sz="1050" spc="-10" dirty="0">
                <a:latin typeface="Segoe UI"/>
                <a:cs typeface="Segoe UI"/>
              </a:rPr>
              <a:t>Anticipate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unexpected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make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informed,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data‑backed decisions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optimize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customer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experience.</a:t>
            </a:r>
            <a:endParaRPr sz="1050" dirty="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71500"/>
            <a:ext cx="12192000" cy="6286500"/>
            <a:chOff x="0" y="571500"/>
            <a:chExt cx="12192000" cy="6286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9095" y="571500"/>
              <a:ext cx="2972904" cy="6108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5449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500" y="1337105"/>
            <a:ext cx="4102100" cy="4860000"/>
          </a:xfrm>
          <a:prstGeom prst="rect">
            <a:avLst/>
          </a:prstGeom>
          <a:solidFill>
            <a:srgbClr val="F4F3F5"/>
          </a:solidFill>
        </p:spPr>
        <p:txBody>
          <a:bodyPr vert="horz" wrap="square" lIns="0" tIns="8636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680"/>
              </a:spcBef>
            </a:pPr>
            <a:r>
              <a:rPr sz="1900" spc="-20" dirty="0">
                <a:solidFill>
                  <a:srgbClr val="0078D4"/>
                </a:solidFill>
                <a:latin typeface="Segoe UI"/>
                <a:cs typeface="Segoe UI"/>
              </a:rPr>
              <a:t>Step</a:t>
            </a:r>
            <a:r>
              <a:rPr sz="1900" spc="-100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1900" spc="-50" dirty="0">
                <a:solidFill>
                  <a:srgbClr val="0078D4"/>
                </a:solidFill>
                <a:latin typeface="Segoe UI"/>
                <a:cs typeface="Segoe UI"/>
              </a:rPr>
              <a:t>3</a:t>
            </a:r>
            <a:endParaRPr sz="1900" dirty="0">
              <a:latin typeface="Segoe UI"/>
              <a:cs typeface="Segoe UI"/>
            </a:endParaRPr>
          </a:p>
          <a:p>
            <a:pPr marL="152400">
              <a:lnSpc>
                <a:spcPct val="100000"/>
              </a:lnSpc>
              <a:spcBef>
                <a:spcPts val="370"/>
              </a:spcBef>
            </a:pPr>
            <a:r>
              <a:rPr sz="115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Responsibly</a:t>
            </a:r>
            <a:r>
              <a:rPr sz="115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democratize</a:t>
            </a:r>
            <a:r>
              <a:rPr sz="11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analytics</a:t>
            </a:r>
            <a:r>
              <a:rPr sz="11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to</a:t>
            </a:r>
            <a:r>
              <a:rPr sz="11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build</a:t>
            </a:r>
            <a:r>
              <a:rPr sz="1150" b="1" spc="-3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5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trust</a:t>
            </a:r>
            <a:endParaRPr sz="115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52400" marR="172085">
              <a:lnSpc>
                <a:spcPct val="103200"/>
              </a:lnSpc>
              <a:spcBef>
                <a:spcPts val="980"/>
              </a:spcBef>
            </a:pPr>
            <a:r>
              <a:rPr sz="1050" dirty="0">
                <a:latin typeface="Segoe UI"/>
                <a:cs typeface="Segoe UI"/>
              </a:rPr>
              <a:t>Become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28%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companies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developing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and </a:t>
            </a:r>
            <a:r>
              <a:rPr sz="1050" spc="-10" dirty="0">
                <a:latin typeface="Segoe UI"/>
                <a:cs typeface="Segoe UI"/>
              </a:rPr>
              <a:t>analytics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strategy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for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scale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migrating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open,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cloud‑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native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solution.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can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benefit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people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throughout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 employee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experience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should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therefore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available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at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varying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levels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accessibility.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According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recent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research,</a:t>
            </a:r>
            <a:endParaRPr sz="1050" dirty="0">
              <a:latin typeface="Segoe UI"/>
              <a:cs typeface="Segoe UI"/>
            </a:endParaRPr>
          </a:p>
          <a:p>
            <a:pPr marL="152400" marR="327025">
              <a:lnSpc>
                <a:spcPct val="103200"/>
              </a:lnSpc>
            </a:pP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champions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have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not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only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improved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their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company’s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0" dirty="0">
                <a:latin typeface="Segoe UI"/>
                <a:cs typeface="Segoe UI"/>
              </a:rPr>
              <a:t>data </a:t>
            </a:r>
            <a:r>
              <a:rPr sz="1050" spc="-10" dirty="0">
                <a:latin typeface="Segoe UI"/>
                <a:cs typeface="Segoe UI"/>
              </a:rPr>
              <a:t>literacy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but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have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also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instilled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greater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general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awareness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of </a:t>
            </a:r>
            <a:r>
              <a:rPr sz="1050" spc="-10" dirty="0">
                <a:latin typeface="Segoe UI"/>
                <a:cs typeface="Segoe UI"/>
              </a:rPr>
              <a:t>information‑security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threats––resulting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greater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need</a:t>
            </a:r>
            <a:r>
              <a:rPr sz="1050" spc="-25" dirty="0">
                <a:latin typeface="Segoe UI"/>
                <a:cs typeface="Segoe UI"/>
              </a:rPr>
              <a:t> for </a:t>
            </a:r>
            <a:r>
              <a:rPr sz="1050" spc="-10" dirty="0">
                <a:latin typeface="Segoe UI"/>
                <a:cs typeface="Segoe UI"/>
              </a:rPr>
              <a:t>confidence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operations.</a:t>
            </a:r>
            <a:endParaRPr sz="1050" dirty="0">
              <a:latin typeface="Segoe UI"/>
              <a:cs typeface="Segoe UI"/>
            </a:endParaRPr>
          </a:p>
          <a:p>
            <a:pPr marL="152400" marR="170180">
              <a:lnSpc>
                <a:spcPct val="103200"/>
              </a:lnSpc>
              <a:spcBef>
                <a:spcPts val="800"/>
              </a:spcBef>
            </a:pPr>
            <a:r>
              <a:rPr sz="1050" dirty="0">
                <a:latin typeface="Segoe UI"/>
                <a:cs typeface="Segoe UI"/>
              </a:rPr>
              <a:t>We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have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selected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Microsoft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Azure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our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banking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25" dirty="0">
                <a:latin typeface="Segoe UI"/>
                <a:cs typeface="Segoe UI"/>
              </a:rPr>
              <a:t>and </a:t>
            </a:r>
            <a:r>
              <a:rPr sz="1050" spc="-10" dirty="0">
                <a:latin typeface="Segoe UI"/>
                <a:cs typeface="Segoe UI"/>
              </a:rPr>
              <a:t>analytics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solution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choice,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comes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inbuilt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ability</a:t>
            </a:r>
            <a:r>
              <a:rPr sz="1050" spc="-25" dirty="0">
                <a:latin typeface="Segoe UI"/>
                <a:cs typeface="Segoe UI"/>
              </a:rPr>
              <a:t> to </a:t>
            </a:r>
            <a:r>
              <a:rPr sz="1050" dirty="0">
                <a:latin typeface="Segoe UI"/>
                <a:cs typeface="Segoe UI"/>
              </a:rPr>
              <a:t>drive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data‑backed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decision‑making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across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entire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business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self‑service,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low‑code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BI,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visualization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tools.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means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all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employees,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from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relationship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managers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analysts </a:t>
            </a:r>
            <a:r>
              <a:rPr sz="1050" dirty="0">
                <a:latin typeface="Segoe UI"/>
                <a:cs typeface="Segoe UI"/>
              </a:rPr>
              <a:t>will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be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empowered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to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analyze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with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tools,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libraries,</a:t>
            </a:r>
            <a:r>
              <a:rPr sz="1050" spc="-25" dirty="0">
                <a:latin typeface="Segoe UI"/>
                <a:cs typeface="Segoe UI"/>
              </a:rPr>
              <a:t> and </a:t>
            </a:r>
            <a:r>
              <a:rPr sz="1050" spc="-10" dirty="0">
                <a:latin typeface="Segoe UI"/>
                <a:cs typeface="Segoe UI"/>
              </a:rPr>
              <a:t>languages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of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their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choice.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Collaboration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completely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secure,</a:t>
            </a:r>
            <a:r>
              <a:rPr sz="1050" spc="-25" dirty="0">
                <a:latin typeface="Segoe UI"/>
                <a:cs typeface="Segoe UI"/>
              </a:rPr>
              <a:t> so </a:t>
            </a:r>
            <a:r>
              <a:rPr sz="1050" dirty="0">
                <a:latin typeface="Segoe UI"/>
                <a:cs typeface="Segoe UI"/>
              </a:rPr>
              <a:t>that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while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teams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engage,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innovate,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collaborate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within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data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repository,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business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protected</a:t>
            </a:r>
            <a:r>
              <a:rPr sz="1050" spc="-3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against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potential </a:t>
            </a:r>
            <a:r>
              <a:rPr sz="1050" dirty="0">
                <a:latin typeface="Segoe UI"/>
                <a:cs typeface="Segoe UI"/>
              </a:rPr>
              <a:t>cyber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insider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threats</a:t>
            </a:r>
            <a:r>
              <a:rPr sz="1050" spc="-2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critical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consideration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in</a:t>
            </a:r>
            <a:r>
              <a:rPr sz="1050" spc="-2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</a:t>
            </a:r>
            <a:r>
              <a:rPr sz="1050" spc="-25" dirty="0">
                <a:latin typeface="Segoe UI"/>
                <a:cs typeface="Segoe UI"/>
              </a:rPr>
              <a:t> age</a:t>
            </a:r>
            <a:r>
              <a:rPr sz="1050" spc="50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where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financial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fraud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and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cyber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crime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is</a:t>
            </a:r>
            <a:r>
              <a:rPr sz="1050" spc="-3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on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the</a:t>
            </a:r>
            <a:r>
              <a:rPr sz="1050" spc="-40" dirty="0">
                <a:latin typeface="Segoe UI"/>
                <a:cs typeface="Segoe UI"/>
              </a:rPr>
              <a:t> </a:t>
            </a:r>
            <a:r>
              <a:rPr sz="1050" spc="-10" dirty="0">
                <a:latin typeface="Segoe UI"/>
                <a:cs typeface="Segoe UI"/>
              </a:rPr>
              <a:t>rise..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" y="1063365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38100">
            <a:solidFill>
              <a:srgbClr val="2A44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3799" y="6534013"/>
            <a:ext cx="283210" cy="19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20" dirty="0">
                <a:solidFill>
                  <a:srgbClr val="FFFFFF"/>
                </a:solidFill>
                <a:latin typeface="Segoe UI"/>
                <a:cs typeface="Segoe UI"/>
              </a:rPr>
              <a:t>Next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5" name="Action Button: Custom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F6597B-99D1-B76D-42FC-91D6CFF22AC5}"/>
              </a:ext>
            </a:extLst>
          </p:cNvPr>
          <p:cNvSpPr/>
          <p:nvPr/>
        </p:nvSpPr>
        <p:spPr>
          <a:xfrm>
            <a:off x="117999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AA450E1-EA97-CF49-5CF2-8A59E45301F3}"/>
              </a:ext>
            </a:extLst>
          </p:cNvPr>
          <p:cNvSpPr/>
          <p:nvPr/>
        </p:nvSpPr>
        <p:spPr>
          <a:xfrm>
            <a:off x="47514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858C52E-B8BF-51A7-8FD4-1F3770C28784}"/>
              </a:ext>
            </a:extLst>
          </p:cNvPr>
          <p:cNvSpPr/>
          <p:nvPr/>
        </p:nvSpPr>
        <p:spPr>
          <a:xfrm>
            <a:off x="1888022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2791C803-F115-98AA-D363-DE505B3DF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021" y="292692"/>
            <a:ext cx="76905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ZA" dirty="0">
                <a:solidFill>
                  <a:srgbClr val="3F3F3F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Differentiate the banking experience and increase risk visibility with data analytics and AI​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ZA" dirty="0">
                <a:solidFill>
                  <a:srgbClr val="3F3F3F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We can help you harness the value of your banking data​</a:t>
            </a:r>
          </a:p>
        </p:txBody>
      </p:sp>
      <p:sp>
        <p:nvSpPr>
          <p:cNvPr id="3" name="object 3"/>
          <p:cNvSpPr/>
          <p:nvPr/>
        </p:nvSpPr>
        <p:spPr>
          <a:xfrm>
            <a:off x="571500" y="1063365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38100">
            <a:solidFill>
              <a:srgbClr val="2A44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800" y="1279658"/>
            <a:ext cx="5224145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06100"/>
              </a:lnSpc>
              <a:spcBef>
                <a:spcPts val="100"/>
              </a:spcBef>
            </a:pPr>
            <a:r>
              <a:rPr sz="1100" spc="-30" dirty="0">
                <a:latin typeface="Segoe UI"/>
                <a:cs typeface="Segoe UI"/>
              </a:rPr>
              <a:t>Trust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us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supplement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team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necessary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skills,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experience,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expertise </a:t>
            </a:r>
            <a:r>
              <a:rPr sz="1100" dirty="0">
                <a:latin typeface="Segoe UI"/>
                <a:cs typeface="Segoe UI"/>
              </a:rPr>
              <a:t>that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allow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take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advantage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power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cloud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scale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analytics.</a:t>
            </a:r>
            <a:endParaRPr sz="1100">
              <a:latin typeface="Segoe UI"/>
              <a:cs typeface="Segoe UI"/>
            </a:endParaRPr>
          </a:p>
          <a:p>
            <a:pPr marL="12700" marR="73660">
              <a:lnSpc>
                <a:spcPct val="106100"/>
              </a:lnSpc>
              <a:spcBef>
                <a:spcPts val="1195"/>
              </a:spcBef>
            </a:pPr>
            <a:r>
              <a:rPr sz="1100" dirty="0">
                <a:latin typeface="Segoe UI"/>
                <a:cs typeface="Segoe UI"/>
              </a:rPr>
              <a:t>We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help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put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together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right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solutions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unified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analytics,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so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5" dirty="0">
                <a:latin typeface="Segoe UI"/>
                <a:cs typeface="Segoe UI"/>
              </a:rPr>
              <a:t>you</a:t>
            </a:r>
            <a:r>
              <a:rPr sz="1100" spc="50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get</a:t>
            </a:r>
            <a:r>
              <a:rPr sz="1100" spc="-7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best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parts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mesh,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fabric,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hub.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extensive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expertise</a:t>
            </a:r>
            <a:r>
              <a:rPr sz="1100" spc="50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Microsoft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technologies,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we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can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help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develop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solution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architecture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that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works effortlessly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for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business.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06100"/>
              </a:lnSpc>
              <a:spcBef>
                <a:spcPts val="1200"/>
              </a:spcBef>
            </a:pPr>
            <a:r>
              <a:rPr sz="1100" dirty="0">
                <a:latin typeface="Segoe UI"/>
                <a:cs typeface="Segoe UI"/>
              </a:rPr>
              <a:t>We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provide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comprehensive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solution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that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includes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integration,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engineering, </a:t>
            </a:r>
            <a:r>
              <a:rPr sz="1100" spc="-20" dirty="0">
                <a:latin typeface="Segoe UI"/>
                <a:cs typeface="Segoe UI"/>
              </a:rPr>
              <a:t>real‑time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analytics,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science,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business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intelligence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needs.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With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this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solution,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establish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unified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source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truth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by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bringing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together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all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analytics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workloads </a:t>
            </a:r>
            <a:r>
              <a:rPr sz="1100" dirty="0">
                <a:latin typeface="Segoe UI"/>
                <a:cs typeface="Segoe UI"/>
              </a:rPr>
              <a:t>in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lake‑first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foundation.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30" dirty="0">
                <a:latin typeface="Segoe UI"/>
                <a:cs typeface="Segoe UI"/>
              </a:rPr>
              <a:t>Your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teams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will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also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able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4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reduce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time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effort taken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uncover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impactful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insights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through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democratized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access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data.</a:t>
            </a:r>
            <a:endParaRPr sz="1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through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all,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won’t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compromise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privacy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security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your</a:t>
            </a:r>
            <a:r>
              <a:rPr sz="1100" spc="-50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data.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7300" y="1279619"/>
            <a:ext cx="519430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Leading</a:t>
            </a:r>
            <a:r>
              <a:rPr sz="1100" b="1" spc="-4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banking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organizations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understand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that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there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is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no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better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way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to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grow</a:t>
            </a:r>
            <a:r>
              <a:rPr sz="1100" b="1" spc="-4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2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than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by</a:t>
            </a:r>
            <a:r>
              <a:rPr sz="110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gaining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insight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from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data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that</a:t>
            </a:r>
            <a:r>
              <a:rPr sz="1100" b="1" spc="-6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sets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you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apart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from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your</a:t>
            </a:r>
            <a:r>
              <a:rPr sz="1100" b="1" spc="-55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sz="1100" b="1" spc="-10" dirty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competition.</a:t>
            </a:r>
            <a:endParaRPr sz="1100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12700" marR="161925">
              <a:lnSpc>
                <a:spcPct val="106100"/>
              </a:lnSpc>
              <a:spcBef>
                <a:spcPts val="1195"/>
              </a:spcBef>
            </a:pPr>
            <a:r>
              <a:rPr sz="1100" dirty="0">
                <a:latin typeface="Segoe UI"/>
                <a:cs typeface="Segoe UI"/>
              </a:rPr>
              <a:t>If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you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are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ready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reshape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future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of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global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banking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together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translate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20" dirty="0">
                <a:latin typeface="Segoe UI"/>
                <a:cs typeface="Segoe UI"/>
              </a:rPr>
              <a:t>your </a:t>
            </a:r>
            <a:r>
              <a:rPr sz="1100" dirty="0">
                <a:latin typeface="Segoe UI"/>
                <a:cs typeface="Segoe UI"/>
              </a:rPr>
              <a:t>data</a:t>
            </a:r>
            <a:r>
              <a:rPr sz="1100" spc="-6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into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value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and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business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impact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reach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out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to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us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spc="-10" dirty="0">
                <a:latin typeface="Segoe UI"/>
                <a:cs typeface="Segoe UI"/>
              </a:rPr>
              <a:t>today.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99" y="5808576"/>
            <a:ext cx="746760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dirty="0">
                <a:latin typeface="Segoe UI"/>
                <a:cs typeface="Segoe UI"/>
              </a:rPr>
              <a:t>1.</a:t>
            </a:r>
            <a:r>
              <a:rPr sz="700" spc="-10" dirty="0">
                <a:latin typeface="Segoe UI"/>
                <a:cs typeface="Segoe UI"/>
              </a:rPr>
              <a:t> </a:t>
            </a:r>
            <a:r>
              <a:rPr lang="en-ZA" sz="700" u="sng" dirty="0">
                <a:effectLst/>
                <a:latin typeface="Segoe UI" panose="020B0502040204020203" pitchFamily="34" charset="0"/>
              </a:rPr>
              <a:t>Reprinted with permission from Harvard Business Review webinar: How to Lead a Data-Driven Digital Transformation by R “Ray” Wang, May 28, 2020 </a:t>
            </a:r>
            <a:endParaRPr lang="en-ZA" sz="700" dirty="0">
              <a:effectLst/>
              <a:latin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7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object 9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5449" y="65151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700">
              <a:solidFill>
                <a:srgbClr val="7FB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Back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43799" y="6534013"/>
            <a:ext cx="283210" cy="19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20" dirty="0">
                <a:solidFill>
                  <a:srgbClr val="FFFFFF"/>
                </a:solidFill>
                <a:latin typeface="Segoe UI"/>
                <a:cs typeface="Segoe UI"/>
              </a:rPr>
              <a:t>Next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Home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6" name="Action Button: Custom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BFEC16A-66D8-F72A-9549-7ADF2D6328DD}"/>
              </a:ext>
            </a:extLst>
          </p:cNvPr>
          <p:cNvSpPr/>
          <p:nvPr/>
        </p:nvSpPr>
        <p:spPr>
          <a:xfrm>
            <a:off x="117999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BEE2C4B-8AF1-F1D2-4780-F8F51B0A4D6E}"/>
              </a:ext>
            </a:extLst>
          </p:cNvPr>
          <p:cNvSpPr/>
          <p:nvPr/>
        </p:nvSpPr>
        <p:spPr>
          <a:xfrm>
            <a:off x="475147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66D3114-2B6C-95EE-F267-9EF4B96F4127}"/>
              </a:ext>
            </a:extLst>
          </p:cNvPr>
          <p:cNvSpPr/>
          <p:nvPr/>
        </p:nvSpPr>
        <p:spPr>
          <a:xfrm>
            <a:off x="1888022" y="6518138"/>
            <a:ext cx="435273" cy="2286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Thumbnail xmlns="a7384ce8-a2ad-4061-818a-88bf72b6eefd" xsi:nil="true"/>
    <_ip_UnifiedCompliancePolicyUIAction xmlns="http://schemas.microsoft.com/sharepoint/v3" xsi:nil="true"/>
    <Dateapproved xmlns="a7384ce8-a2ad-4061-818a-88bf72b6eefd" xsi:nil="true"/>
    <_ip_UnifiedCompliancePolicyProperties xmlns="http://schemas.microsoft.com/sharepoint/v3" xsi:nil="true"/>
    <Image xmlns="a7384ce8-a2ad-4061-818a-88bf72b6ee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5" ma:contentTypeDescription="Create a new document." ma:contentTypeScope="" ma:versionID="03f02f54765e57a1cfce084709accae5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e95a8859d36d79d4d45685893279faa4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  <xsd:element ref="ns2:MediaServiceSystemTag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5A444-24E1-45BF-B3F5-9E1C4051607C}">
  <ds:schemaRefs>
    <ds:schemaRef ds:uri="a7384ce8-a2ad-4061-818a-88bf72b6eefd"/>
    <ds:schemaRef ds:uri="254ab26a-04f6-42f5-9555-e3c9fb1706a1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7D4B89-386C-4D8F-978D-148DDA861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7EC20E-F588-4A8A-97B8-B13E1FB6F1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1492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Segoe UI</vt:lpstr>
      <vt:lpstr>Segoe UI Semibold</vt:lpstr>
      <vt:lpstr>SegoeUI-Semibold</vt:lpstr>
      <vt:lpstr>Office Theme</vt:lpstr>
      <vt:lpstr>Power business decisions in banking with data analytics</vt:lpstr>
      <vt:lpstr>Data — the key component in navigating the future of banking</vt:lpstr>
      <vt:lpstr>What are the challenges?</vt:lpstr>
      <vt:lpstr>Differentiate the banking experience and increase risk visibility with data analytics and AI​</vt:lpstr>
      <vt:lpstr>Differentiate the banking experience and increase risk visibility with data analytics and AI​</vt:lpstr>
      <vt:lpstr>We can help you harness the value of your banking data​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business decisions in banking with data analytics</dc:title>
  <cp:lastModifiedBy>Ameer Hamza</cp:lastModifiedBy>
  <cp:revision>10</cp:revision>
  <dcterms:created xsi:type="dcterms:W3CDTF">2023-11-21T13:43:32Z</dcterms:created>
  <dcterms:modified xsi:type="dcterms:W3CDTF">2024-01-10T16:11:44Z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2023-11-21T00:00:00Z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</Properties>
</file>